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Lato" panose="020F0502020204030203" pitchFamily="34" charset="77"/>
      <p:regular r:id="rId35"/>
      <p:bold r:id="rId36"/>
      <p:italic r:id="rId37"/>
      <p:boldItalic r:id="rId38"/>
    </p:embeddedFont>
    <p:embeddedFont>
      <p:font typeface="Raleway" panose="020B0503030101060003" pitchFamily="34"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70aa0b90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70aa0b90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70aa0b90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70aa0b90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70aa0b90a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70aa0b90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70aa0b90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70aa0b90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7005796b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7005796b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0aa0b90a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0aa0b90a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70aa0b90a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70aa0b90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70aa0b90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70aa0b90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0aa0b90a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0aa0b90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70aa0b90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70aa0b90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70aa0b90a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70aa0b90a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70aa0b90a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70aa0b90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70aa0b90a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70aa0b90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0aa0b90a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70aa0b90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70aa0b90a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70aa0b90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70aa0b90a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70aa0b90a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70aa0b90a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70aa0b90a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70aa0b90a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70aa0b90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70aa0b90a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70aa0b90a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70aa0b90a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70aa0b90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70aa0b90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70aa0b90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70aa0b90a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70aa0b90a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70aa0b90a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70aa0b90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0aa0b90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0aa0b90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0aa0b9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0aa0b9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70aa0b90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70aa0b90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70aa0b90a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70aa0b90a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005796b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005796b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70aa0b90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70aa0b9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083600" y="619250"/>
            <a:ext cx="8035800" cy="24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HEVC sub-pixel interpolation and</a:t>
            </a:r>
            <a:endParaRPr/>
          </a:p>
          <a:p>
            <a:pPr marL="0" lvl="0" indent="0" algn="l" rtl="0">
              <a:spcBef>
                <a:spcPts val="0"/>
              </a:spcBef>
              <a:spcAft>
                <a:spcPts val="0"/>
              </a:spcAft>
              <a:buNone/>
            </a:pPr>
            <a:r>
              <a:rPr lang="zh-HK"/>
              <a:t>Image super-resolution</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2400"/>
              <a:t>2019 spring - ECEN 642 Class project</a:t>
            </a:r>
            <a:endParaRPr sz="2400"/>
          </a:p>
          <a:p>
            <a:pPr marL="0" lvl="0" indent="0" algn="l" rtl="0">
              <a:spcBef>
                <a:spcPts val="0"/>
              </a:spcBef>
              <a:spcAft>
                <a:spcPts val="0"/>
              </a:spcAft>
              <a:buNone/>
            </a:pPr>
            <a:r>
              <a:rPr lang="zh-HK" sz="2400"/>
              <a:t>Yixu Chen</a:t>
            </a:r>
            <a:endParaRPr sz="2400"/>
          </a:p>
          <a:p>
            <a:pPr marL="0" lvl="0" indent="0" algn="l" rtl="0">
              <a:spcBef>
                <a:spcPts val="0"/>
              </a:spcBef>
              <a:spcAft>
                <a:spcPts val="0"/>
              </a:spcAft>
              <a:buNone/>
            </a:pPr>
            <a:r>
              <a:rPr lang="zh-HK" sz="2400"/>
              <a:t>05 / 03 / 2019</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50" name="Google Shape;150;p22"/>
          <p:cNvPicPr preferRelativeResize="0"/>
          <p:nvPr/>
        </p:nvPicPr>
        <p:blipFill>
          <a:blip r:embed="rId3">
            <a:alphaModFix/>
          </a:blip>
          <a:stretch>
            <a:fillRect/>
          </a:stretch>
        </p:blipFill>
        <p:spPr>
          <a:xfrm>
            <a:off x="3671050" y="79675"/>
            <a:ext cx="5432001" cy="1909950"/>
          </a:xfrm>
          <a:prstGeom prst="rect">
            <a:avLst/>
          </a:prstGeom>
          <a:noFill/>
          <a:ln>
            <a:noFill/>
          </a:ln>
        </p:spPr>
      </p:pic>
      <p:pic>
        <p:nvPicPr>
          <p:cNvPr id="151" name="Google Shape;151;p22"/>
          <p:cNvPicPr preferRelativeResize="0"/>
          <p:nvPr/>
        </p:nvPicPr>
        <p:blipFill>
          <a:blip r:embed="rId4">
            <a:alphaModFix/>
          </a:blip>
          <a:stretch>
            <a:fillRect/>
          </a:stretch>
        </p:blipFill>
        <p:spPr>
          <a:xfrm>
            <a:off x="152400" y="2706975"/>
            <a:ext cx="8839199" cy="9644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1309875" y="-5100"/>
            <a:ext cx="60984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 Training</a:t>
            </a:r>
            <a:endParaRPr>
              <a:solidFill>
                <a:srgbClr val="000000"/>
              </a:solidFill>
            </a:endParaRPr>
          </a:p>
        </p:txBody>
      </p:sp>
      <p:pic>
        <p:nvPicPr>
          <p:cNvPr id="157" name="Google Shape;157;p23"/>
          <p:cNvPicPr preferRelativeResize="0"/>
          <p:nvPr/>
        </p:nvPicPr>
        <p:blipFill>
          <a:blip r:embed="rId3">
            <a:alphaModFix/>
          </a:blip>
          <a:stretch>
            <a:fillRect/>
          </a:stretch>
        </p:blipFill>
        <p:spPr>
          <a:xfrm>
            <a:off x="152400" y="1051350"/>
            <a:ext cx="8839199" cy="2253658"/>
          </a:xfrm>
          <a:prstGeom prst="rect">
            <a:avLst/>
          </a:prstGeom>
          <a:noFill/>
          <a:ln>
            <a:noFill/>
          </a:ln>
        </p:spPr>
      </p:pic>
      <p:pic>
        <p:nvPicPr>
          <p:cNvPr id="158" name="Google Shape;158;p23"/>
          <p:cNvPicPr preferRelativeResize="0"/>
          <p:nvPr/>
        </p:nvPicPr>
        <p:blipFill rotWithShape="1">
          <a:blip r:embed="rId4">
            <a:alphaModFix/>
          </a:blip>
          <a:srcRect t="3241"/>
          <a:stretch/>
        </p:blipFill>
        <p:spPr>
          <a:xfrm>
            <a:off x="152400" y="3615675"/>
            <a:ext cx="8839198" cy="76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1309875" y="-5100"/>
            <a:ext cx="60984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 Training</a:t>
            </a:r>
            <a:endParaRPr>
              <a:solidFill>
                <a:srgbClr val="000000"/>
              </a:solidFill>
            </a:endParaRPr>
          </a:p>
        </p:txBody>
      </p:sp>
      <p:pic>
        <p:nvPicPr>
          <p:cNvPr id="164" name="Google Shape;164;p24"/>
          <p:cNvPicPr preferRelativeResize="0"/>
          <p:nvPr/>
        </p:nvPicPr>
        <p:blipFill>
          <a:blip r:embed="rId3">
            <a:alphaModFix/>
          </a:blip>
          <a:stretch>
            <a:fillRect/>
          </a:stretch>
        </p:blipFill>
        <p:spPr>
          <a:xfrm>
            <a:off x="1645425" y="918600"/>
            <a:ext cx="5853149" cy="2312608"/>
          </a:xfrm>
          <a:prstGeom prst="rect">
            <a:avLst/>
          </a:prstGeom>
          <a:noFill/>
          <a:ln>
            <a:noFill/>
          </a:ln>
        </p:spPr>
      </p:pic>
      <p:pic>
        <p:nvPicPr>
          <p:cNvPr id="165" name="Google Shape;165;p24"/>
          <p:cNvPicPr preferRelativeResize="0"/>
          <p:nvPr/>
        </p:nvPicPr>
        <p:blipFill>
          <a:blip r:embed="rId4">
            <a:alphaModFix/>
          </a:blip>
          <a:stretch>
            <a:fillRect/>
          </a:stretch>
        </p:blipFill>
        <p:spPr>
          <a:xfrm>
            <a:off x="152400" y="3417983"/>
            <a:ext cx="8839201" cy="7715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1309875" y="-5100"/>
            <a:ext cx="60984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 Training</a:t>
            </a:r>
            <a:endParaRPr>
              <a:solidFill>
                <a:srgbClr val="000000"/>
              </a:solidFill>
            </a:endParaRPr>
          </a:p>
        </p:txBody>
      </p:sp>
      <p:pic>
        <p:nvPicPr>
          <p:cNvPr id="171" name="Google Shape;171;p25"/>
          <p:cNvPicPr preferRelativeResize="0"/>
          <p:nvPr/>
        </p:nvPicPr>
        <p:blipFill>
          <a:blip r:embed="rId3">
            <a:alphaModFix/>
          </a:blip>
          <a:stretch>
            <a:fillRect/>
          </a:stretch>
        </p:blipFill>
        <p:spPr>
          <a:xfrm>
            <a:off x="104863" y="1408775"/>
            <a:ext cx="8852273" cy="1738125"/>
          </a:xfrm>
          <a:prstGeom prst="rect">
            <a:avLst/>
          </a:prstGeom>
          <a:noFill/>
          <a:ln>
            <a:noFill/>
          </a:ln>
        </p:spPr>
      </p:pic>
      <p:sp>
        <p:nvSpPr>
          <p:cNvPr id="172" name="Google Shape;172;p25"/>
          <p:cNvSpPr txBox="1"/>
          <p:nvPr/>
        </p:nvSpPr>
        <p:spPr>
          <a:xfrm>
            <a:off x="520725" y="3424075"/>
            <a:ext cx="66123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For SRCNN, </a:t>
            </a:r>
            <a:r>
              <a:rPr lang="zh-HK">
                <a:solidFill>
                  <a:schemeClr val="dk2"/>
                </a:solidFill>
                <a:latin typeface="Lato"/>
                <a:ea typeface="Lato"/>
                <a:cs typeface="Lato"/>
                <a:sym typeface="Lato"/>
              </a:rPr>
              <a:t>500 epochs and </a:t>
            </a:r>
            <a:r>
              <a:rPr lang="zh-HK">
                <a:latin typeface="Lato"/>
                <a:ea typeface="Lato"/>
                <a:cs typeface="Lato"/>
                <a:sym typeface="Lato"/>
              </a:rPr>
              <a:t>an initial learning rate η = 1 × 10</a:t>
            </a:r>
            <a:r>
              <a:rPr lang="zh-HK" baseline="30000">
                <a:latin typeface="Lato"/>
                <a:ea typeface="Lato"/>
                <a:cs typeface="Lato"/>
                <a:sym typeface="Lato"/>
              </a:rPr>
              <a:t>−5</a:t>
            </a:r>
            <a:r>
              <a:rPr lang="zh-HK">
                <a:latin typeface="Lato"/>
                <a:ea typeface="Lato"/>
                <a:cs typeface="Lato"/>
                <a:sym typeface="Lato"/>
              </a:rPr>
              <a:t> are used.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283100" y="712150"/>
            <a:ext cx="65505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zh-HK" sz="3600"/>
              <a:t>However, increasing the resolution of the LR images before the image enhancement step increases the computational complexity.</a:t>
            </a:r>
            <a:endParaRPr sz="3600"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a:t>
            </a:r>
            <a:endParaRPr>
              <a:solidFill>
                <a:srgbClr val="000000"/>
              </a:solidFill>
            </a:endParaRPr>
          </a:p>
        </p:txBody>
      </p:sp>
      <p:pic>
        <p:nvPicPr>
          <p:cNvPr id="183" name="Google Shape;183;p27"/>
          <p:cNvPicPr preferRelativeResize="0"/>
          <p:nvPr/>
        </p:nvPicPr>
        <p:blipFill>
          <a:blip r:embed="rId3">
            <a:alphaModFix/>
          </a:blip>
          <a:stretch>
            <a:fillRect/>
          </a:stretch>
        </p:blipFill>
        <p:spPr>
          <a:xfrm>
            <a:off x="953150" y="943275"/>
            <a:ext cx="7500283" cy="1883404"/>
          </a:xfrm>
          <a:prstGeom prst="rect">
            <a:avLst/>
          </a:prstGeom>
          <a:noFill/>
          <a:ln>
            <a:noFill/>
          </a:ln>
        </p:spPr>
      </p:pic>
      <p:pic>
        <p:nvPicPr>
          <p:cNvPr id="184" name="Google Shape;184;p27"/>
          <p:cNvPicPr preferRelativeResize="0"/>
          <p:nvPr/>
        </p:nvPicPr>
        <p:blipFill>
          <a:blip r:embed="rId4">
            <a:alphaModFix/>
          </a:blip>
          <a:stretch>
            <a:fillRect/>
          </a:stretch>
        </p:blipFill>
        <p:spPr>
          <a:xfrm>
            <a:off x="1424750" y="2900479"/>
            <a:ext cx="6249937" cy="2012020"/>
          </a:xfrm>
          <a:prstGeom prst="rect">
            <a:avLst/>
          </a:prstGeom>
          <a:noFill/>
          <a:ln>
            <a:noFill/>
          </a:ln>
        </p:spPr>
      </p:pic>
      <p:sp>
        <p:nvSpPr>
          <p:cNvPr id="185" name="Google Shape;185;p27"/>
          <p:cNvSpPr txBox="1"/>
          <p:nvPr/>
        </p:nvSpPr>
        <p:spPr>
          <a:xfrm>
            <a:off x="3288488" y="4750500"/>
            <a:ext cx="28296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Total params: 22,729</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3483150" y="147200"/>
            <a:ext cx="4460550" cy="1634525"/>
          </a:xfrm>
          <a:prstGeom prst="rect">
            <a:avLst/>
          </a:prstGeom>
          <a:noFill/>
          <a:ln>
            <a:noFill/>
          </a:ln>
        </p:spPr>
      </p:pic>
      <p:sp>
        <p:nvSpPr>
          <p:cNvPr id="191" name="Google Shape;191;p28"/>
          <p:cNvSpPr txBox="1">
            <a:spLocks noGrp="1"/>
          </p:cNvSpPr>
          <p:nvPr>
            <p:ph type="title" idx="4294967295"/>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a:t>
            </a:r>
            <a:endParaRPr>
              <a:solidFill>
                <a:srgbClr val="000000"/>
              </a:solidFill>
            </a:endParaRPr>
          </a:p>
        </p:txBody>
      </p:sp>
      <p:pic>
        <p:nvPicPr>
          <p:cNvPr id="192" name="Google Shape;192;p28"/>
          <p:cNvPicPr preferRelativeResize="0"/>
          <p:nvPr/>
        </p:nvPicPr>
        <p:blipFill>
          <a:blip r:embed="rId4">
            <a:alphaModFix/>
          </a:blip>
          <a:stretch>
            <a:fillRect/>
          </a:stretch>
        </p:blipFill>
        <p:spPr>
          <a:xfrm>
            <a:off x="540475" y="1714500"/>
            <a:ext cx="7477226" cy="329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a:t>
            </a:r>
            <a:endParaRPr>
              <a:solidFill>
                <a:srgbClr val="000000"/>
              </a:solidFill>
            </a:endParaRPr>
          </a:p>
        </p:txBody>
      </p:sp>
      <p:pic>
        <p:nvPicPr>
          <p:cNvPr id="198" name="Google Shape;198;p29"/>
          <p:cNvPicPr preferRelativeResize="0"/>
          <p:nvPr/>
        </p:nvPicPr>
        <p:blipFill>
          <a:blip r:embed="rId3">
            <a:alphaModFix/>
          </a:blip>
          <a:stretch>
            <a:fillRect/>
          </a:stretch>
        </p:blipFill>
        <p:spPr>
          <a:xfrm>
            <a:off x="953150" y="943275"/>
            <a:ext cx="7500283" cy="1883404"/>
          </a:xfrm>
          <a:prstGeom prst="rect">
            <a:avLst/>
          </a:prstGeom>
          <a:noFill/>
          <a:ln>
            <a:noFill/>
          </a:ln>
        </p:spPr>
      </p:pic>
      <p:sp>
        <p:nvSpPr>
          <p:cNvPr id="199" name="Google Shape;199;p29"/>
          <p:cNvSpPr txBox="1"/>
          <p:nvPr/>
        </p:nvSpPr>
        <p:spPr>
          <a:xfrm>
            <a:off x="1075850" y="2952475"/>
            <a:ext cx="6828600" cy="171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HK"/>
              <a:t>To avoid upscaling LR image before feeding it into the network. ESPCN first apply a 3 layers convolutional neural network directly to the LR image, </a:t>
            </a:r>
            <a:endParaRPr/>
          </a:p>
          <a:p>
            <a:pPr marL="457200" lvl="0" indent="-317500" algn="l" rtl="0">
              <a:spcBef>
                <a:spcPts val="0"/>
              </a:spcBef>
              <a:spcAft>
                <a:spcPts val="0"/>
              </a:spcAft>
              <a:buSzPts val="1400"/>
              <a:buChar char="●"/>
            </a:pPr>
            <a:r>
              <a:rPr lang="zh-HK"/>
              <a:t>Then apply a sub-pixel convolution layer that upscales the LR feature maps to produce the HR image. </a:t>
            </a:r>
            <a:endParaRPr/>
          </a:p>
          <a:p>
            <a:pPr marL="457200" lvl="0" indent="-317500" algn="l" rtl="0">
              <a:spcBef>
                <a:spcPts val="0"/>
              </a:spcBef>
              <a:spcAft>
                <a:spcPts val="0"/>
              </a:spcAft>
              <a:buSzPts val="1400"/>
              <a:buChar char="●"/>
            </a:pPr>
            <a:r>
              <a:rPr lang="zh-HK"/>
              <a:t>The calculation is significantly reduced as the feature calculation is done in LR space with less pixels to calculate.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a:t>
            </a:r>
            <a:endParaRPr>
              <a:solidFill>
                <a:srgbClr val="000000"/>
              </a:solidFill>
            </a:endParaRPr>
          </a:p>
        </p:txBody>
      </p:sp>
      <p:pic>
        <p:nvPicPr>
          <p:cNvPr id="205" name="Google Shape;205;p30"/>
          <p:cNvPicPr preferRelativeResize="0"/>
          <p:nvPr/>
        </p:nvPicPr>
        <p:blipFill>
          <a:blip r:embed="rId3">
            <a:alphaModFix/>
          </a:blip>
          <a:stretch>
            <a:fillRect/>
          </a:stretch>
        </p:blipFill>
        <p:spPr>
          <a:xfrm>
            <a:off x="953150" y="943275"/>
            <a:ext cx="7500283" cy="1883404"/>
          </a:xfrm>
          <a:prstGeom prst="rect">
            <a:avLst/>
          </a:prstGeom>
          <a:noFill/>
          <a:ln>
            <a:noFill/>
          </a:ln>
        </p:spPr>
      </p:pic>
      <p:pic>
        <p:nvPicPr>
          <p:cNvPr id="206" name="Google Shape;206;p30"/>
          <p:cNvPicPr preferRelativeResize="0"/>
          <p:nvPr/>
        </p:nvPicPr>
        <p:blipFill>
          <a:blip r:embed="rId4">
            <a:alphaModFix/>
          </a:blip>
          <a:stretch>
            <a:fillRect/>
          </a:stretch>
        </p:blipFill>
        <p:spPr>
          <a:xfrm>
            <a:off x="152400" y="3057679"/>
            <a:ext cx="8839201" cy="11485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1309875" y="-5100"/>
            <a:ext cx="65601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 Training</a:t>
            </a:r>
            <a:endParaRPr>
              <a:solidFill>
                <a:srgbClr val="000000"/>
              </a:solidFill>
            </a:endParaRPr>
          </a:p>
        </p:txBody>
      </p:sp>
      <p:sp>
        <p:nvSpPr>
          <p:cNvPr id="212" name="Google Shape;212;p31"/>
          <p:cNvSpPr txBox="1"/>
          <p:nvPr/>
        </p:nvSpPr>
        <p:spPr>
          <a:xfrm>
            <a:off x="918775" y="1051250"/>
            <a:ext cx="7476900" cy="217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Using 91-images dataset for training, using Set5 and Set14 for testing</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To synthesize the low-resolution samples LR , we blur HR using a Gaussian ﬁlter(simulating camera’s point spread function) and sub-sample it.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The sub-images are extracted from original images to ensure that all pixels in the original image appear once and only once as the ground truth of the training data.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We have 10087 sub-images for scale 4 and 19382 sub-images for sclae 3.</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Initial learning rate is set to 0.01 and ﬁnal learning rate is set to 0.0001 and updated gradually when the improvement of the cost function is smaller than a threshold µ.</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It took 3 hours on an GTX 970 GPU to do training on 91-images.</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452250" y="191425"/>
            <a:ext cx="6867600" cy="79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sz="3600">
                <a:solidFill>
                  <a:schemeClr val="dk1"/>
                </a:solidFill>
              </a:rPr>
              <a:t>What is super-resolution</a:t>
            </a:r>
            <a:endParaRPr sz="2400"/>
          </a:p>
        </p:txBody>
      </p:sp>
      <p:pic>
        <p:nvPicPr>
          <p:cNvPr id="79" name="Google Shape;79;p14"/>
          <p:cNvPicPr preferRelativeResize="0"/>
          <p:nvPr/>
        </p:nvPicPr>
        <p:blipFill>
          <a:blip r:embed="rId3">
            <a:alphaModFix/>
          </a:blip>
          <a:stretch>
            <a:fillRect/>
          </a:stretch>
        </p:blipFill>
        <p:spPr>
          <a:xfrm>
            <a:off x="240800" y="1169175"/>
            <a:ext cx="2120599" cy="2261583"/>
          </a:xfrm>
          <a:prstGeom prst="rect">
            <a:avLst/>
          </a:prstGeom>
          <a:noFill/>
          <a:ln>
            <a:noFill/>
          </a:ln>
        </p:spPr>
      </p:pic>
      <p:pic>
        <p:nvPicPr>
          <p:cNvPr id="80" name="Google Shape;80;p14"/>
          <p:cNvPicPr preferRelativeResize="0"/>
          <p:nvPr/>
        </p:nvPicPr>
        <p:blipFill>
          <a:blip r:embed="rId4">
            <a:alphaModFix/>
          </a:blip>
          <a:stretch>
            <a:fillRect/>
          </a:stretch>
        </p:blipFill>
        <p:spPr>
          <a:xfrm>
            <a:off x="4722525" y="1169175"/>
            <a:ext cx="2073780" cy="2261580"/>
          </a:xfrm>
          <a:prstGeom prst="rect">
            <a:avLst/>
          </a:prstGeom>
          <a:noFill/>
          <a:ln>
            <a:noFill/>
          </a:ln>
        </p:spPr>
      </p:pic>
      <p:pic>
        <p:nvPicPr>
          <p:cNvPr id="81" name="Google Shape;81;p14"/>
          <p:cNvPicPr preferRelativeResize="0"/>
          <p:nvPr/>
        </p:nvPicPr>
        <p:blipFill>
          <a:blip r:embed="rId5">
            <a:alphaModFix/>
          </a:blip>
          <a:stretch>
            <a:fillRect/>
          </a:stretch>
        </p:blipFill>
        <p:spPr>
          <a:xfrm>
            <a:off x="2479230" y="1169175"/>
            <a:ext cx="2099331" cy="2261581"/>
          </a:xfrm>
          <a:prstGeom prst="rect">
            <a:avLst/>
          </a:prstGeom>
          <a:noFill/>
          <a:ln>
            <a:noFill/>
          </a:ln>
        </p:spPr>
      </p:pic>
      <p:pic>
        <p:nvPicPr>
          <p:cNvPr id="82" name="Google Shape;82;p14"/>
          <p:cNvPicPr preferRelativeResize="0"/>
          <p:nvPr/>
        </p:nvPicPr>
        <p:blipFill>
          <a:blip r:embed="rId6">
            <a:alphaModFix/>
          </a:blip>
          <a:stretch>
            <a:fillRect/>
          </a:stretch>
        </p:blipFill>
        <p:spPr>
          <a:xfrm>
            <a:off x="6960025" y="1169175"/>
            <a:ext cx="2028248" cy="2261576"/>
          </a:xfrm>
          <a:prstGeom prst="rect">
            <a:avLst/>
          </a:prstGeom>
          <a:noFill/>
          <a:ln>
            <a:noFill/>
          </a:ln>
        </p:spPr>
      </p:pic>
      <p:sp>
        <p:nvSpPr>
          <p:cNvPr id="83" name="Google Shape;83;p14"/>
          <p:cNvSpPr txBox="1"/>
          <p:nvPr/>
        </p:nvSpPr>
        <p:spPr>
          <a:xfrm>
            <a:off x="840050" y="3512500"/>
            <a:ext cx="6141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Input</a:t>
            </a:r>
            <a:endParaRPr>
              <a:latin typeface="Lato"/>
              <a:ea typeface="Lato"/>
              <a:cs typeface="Lato"/>
              <a:sym typeface="Lato"/>
            </a:endParaRPr>
          </a:p>
        </p:txBody>
      </p:sp>
      <p:sp>
        <p:nvSpPr>
          <p:cNvPr id="84" name="Google Shape;84;p14"/>
          <p:cNvSpPr txBox="1"/>
          <p:nvPr/>
        </p:nvSpPr>
        <p:spPr>
          <a:xfrm>
            <a:off x="3202206" y="3583000"/>
            <a:ext cx="8850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Bicubic</a:t>
            </a:r>
            <a:endParaRPr>
              <a:latin typeface="Lato"/>
              <a:ea typeface="Lato"/>
              <a:cs typeface="Lato"/>
              <a:sym typeface="Lato"/>
            </a:endParaRPr>
          </a:p>
        </p:txBody>
      </p:sp>
      <p:sp>
        <p:nvSpPr>
          <p:cNvPr id="85" name="Google Shape;85;p14"/>
          <p:cNvSpPr txBox="1"/>
          <p:nvPr/>
        </p:nvSpPr>
        <p:spPr>
          <a:xfrm>
            <a:off x="5452381" y="3583000"/>
            <a:ext cx="8850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SRCNN</a:t>
            </a:r>
            <a:endParaRPr>
              <a:latin typeface="Lato"/>
              <a:ea typeface="Lato"/>
              <a:cs typeface="Lato"/>
              <a:sym typeface="Lato"/>
            </a:endParaRPr>
          </a:p>
        </p:txBody>
      </p:sp>
      <p:sp>
        <p:nvSpPr>
          <p:cNvPr id="86" name="Google Shape;86;p14"/>
          <p:cNvSpPr txBox="1"/>
          <p:nvPr/>
        </p:nvSpPr>
        <p:spPr>
          <a:xfrm>
            <a:off x="7561500" y="3666650"/>
            <a:ext cx="8253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Original</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1309875" y="-5100"/>
            <a:ext cx="65601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ESPCN Training</a:t>
            </a:r>
            <a:endParaRPr>
              <a:solidFill>
                <a:srgbClr val="000000"/>
              </a:solidFill>
            </a:endParaRPr>
          </a:p>
        </p:txBody>
      </p:sp>
      <p:sp>
        <p:nvSpPr>
          <p:cNvPr id="218" name="Google Shape;218;p32"/>
          <p:cNvSpPr txBox="1"/>
          <p:nvPr/>
        </p:nvSpPr>
        <p:spPr>
          <a:xfrm>
            <a:off x="1016900" y="1133100"/>
            <a:ext cx="6214500" cy="287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Lato"/>
              <a:buChar char="●"/>
            </a:pPr>
            <a:r>
              <a:rPr lang="zh-HK">
                <a:solidFill>
                  <a:schemeClr val="dk2"/>
                </a:solidFill>
                <a:latin typeface="Lato"/>
                <a:ea typeface="Lato"/>
                <a:cs typeface="Lato"/>
                <a:sym typeface="Lato"/>
              </a:rPr>
              <a:t>We choose tanh instead of relu as the activation function.</a:t>
            </a:r>
            <a:endParaRPr/>
          </a:p>
        </p:txBody>
      </p:sp>
      <p:pic>
        <p:nvPicPr>
          <p:cNvPr id="219" name="Google Shape;219;p32"/>
          <p:cNvPicPr preferRelativeResize="0"/>
          <p:nvPr/>
        </p:nvPicPr>
        <p:blipFill>
          <a:blip r:embed="rId3">
            <a:alphaModFix/>
          </a:blip>
          <a:stretch>
            <a:fillRect/>
          </a:stretch>
        </p:blipFill>
        <p:spPr>
          <a:xfrm>
            <a:off x="401075" y="1540176"/>
            <a:ext cx="8421950" cy="152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1309875" y="-5100"/>
            <a:ext cx="65601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HEVC interpolation</a:t>
            </a:r>
            <a:endParaRPr>
              <a:solidFill>
                <a:srgbClr val="000000"/>
              </a:solidFill>
            </a:endParaRPr>
          </a:p>
        </p:txBody>
      </p:sp>
      <p:pic>
        <p:nvPicPr>
          <p:cNvPr id="225" name="Google Shape;225;p33"/>
          <p:cNvPicPr preferRelativeResize="0"/>
          <p:nvPr/>
        </p:nvPicPr>
        <p:blipFill>
          <a:blip r:embed="rId3">
            <a:alphaModFix/>
          </a:blip>
          <a:stretch>
            <a:fillRect/>
          </a:stretch>
        </p:blipFill>
        <p:spPr>
          <a:xfrm>
            <a:off x="501200" y="874500"/>
            <a:ext cx="3925014" cy="3998700"/>
          </a:xfrm>
          <a:prstGeom prst="rect">
            <a:avLst/>
          </a:prstGeom>
          <a:noFill/>
          <a:ln>
            <a:noFill/>
          </a:ln>
        </p:spPr>
      </p:pic>
      <p:pic>
        <p:nvPicPr>
          <p:cNvPr id="226" name="Google Shape;226;p33"/>
          <p:cNvPicPr preferRelativeResize="0"/>
          <p:nvPr/>
        </p:nvPicPr>
        <p:blipFill>
          <a:blip r:embed="rId4">
            <a:alphaModFix/>
          </a:blip>
          <a:stretch>
            <a:fillRect/>
          </a:stretch>
        </p:blipFill>
        <p:spPr>
          <a:xfrm>
            <a:off x="4652225" y="910225"/>
            <a:ext cx="4255600" cy="779725"/>
          </a:xfrm>
          <a:prstGeom prst="rect">
            <a:avLst/>
          </a:prstGeom>
          <a:noFill/>
          <a:ln>
            <a:noFill/>
          </a:ln>
        </p:spPr>
      </p:pic>
      <p:pic>
        <p:nvPicPr>
          <p:cNvPr id="227" name="Google Shape;227;p33"/>
          <p:cNvPicPr preferRelativeResize="0"/>
          <p:nvPr/>
        </p:nvPicPr>
        <p:blipFill>
          <a:blip r:embed="rId5">
            <a:alphaModFix/>
          </a:blip>
          <a:stretch>
            <a:fillRect/>
          </a:stretch>
        </p:blipFill>
        <p:spPr>
          <a:xfrm>
            <a:off x="4701439" y="1689950"/>
            <a:ext cx="3725180" cy="314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1309875" y="-5100"/>
            <a:ext cx="65601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HEVC interpolation</a:t>
            </a:r>
            <a:endParaRPr>
              <a:solidFill>
                <a:srgbClr val="000000"/>
              </a:solidFill>
            </a:endParaRPr>
          </a:p>
        </p:txBody>
      </p:sp>
      <p:pic>
        <p:nvPicPr>
          <p:cNvPr id="233" name="Google Shape;233;p34"/>
          <p:cNvPicPr preferRelativeResize="0"/>
          <p:nvPr/>
        </p:nvPicPr>
        <p:blipFill>
          <a:blip r:embed="rId3">
            <a:alphaModFix/>
          </a:blip>
          <a:stretch>
            <a:fillRect/>
          </a:stretch>
        </p:blipFill>
        <p:spPr>
          <a:xfrm>
            <a:off x="501200" y="874500"/>
            <a:ext cx="3925014" cy="3998700"/>
          </a:xfrm>
          <a:prstGeom prst="rect">
            <a:avLst/>
          </a:prstGeom>
          <a:noFill/>
          <a:ln>
            <a:noFill/>
          </a:ln>
        </p:spPr>
      </p:pic>
      <p:sp>
        <p:nvSpPr>
          <p:cNvPr id="234" name="Google Shape;234;p34"/>
          <p:cNvSpPr txBox="1"/>
          <p:nvPr/>
        </p:nvSpPr>
        <p:spPr>
          <a:xfrm>
            <a:off x="4783075" y="815500"/>
            <a:ext cx="3689400" cy="20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the positions labeled with uppercase letters, Ai,j , represent the available luma samples at integer sample locations.</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Whereas the other positions labeled with lower-case letters represent samples at non-integer sample locations, which need to be generated by interpolation.</a:t>
            </a:r>
            <a:endParaRPr>
              <a:latin typeface="Lato"/>
              <a:ea typeface="Lato"/>
              <a:cs typeface="Lato"/>
              <a:sym typeface="Lato"/>
            </a:endParaRPr>
          </a:p>
        </p:txBody>
      </p:sp>
      <p:pic>
        <p:nvPicPr>
          <p:cNvPr id="235" name="Google Shape;235;p34"/>
          <p:cNvPicPr preferRelativeResize="0"/>
          <p:nvPr/>
        </p:nvPicPr>
        <p:blipFill>
          <a:blip r:embed="rId4">
            <a:alphaModFix/>
          </a:blip>
          <a:stretch>
            <a:fillRect/>
          </a:stretch>
        </p:blipFill>
        <p:spPr>
          <a:xfrm>
            <a:off x="4571988" y="2385200"/>
            <a:ext cx="4255600" cy="779725"/>
          </a:xfrm>
          <a:prstGeom prst="rect">
            <a:avLst/>
          </a:prstGeom>
          <a:noFill/>
          <a:ln>
            <a:noFill/>
          </a:ln>
        </p:spPr>
      </p:pic>
      <p:pic>
        <p:nvPicPr>
          <p:cNvPr id="236" name="Google Shape;236;p34"/>
          <p:cNvPicPr preferRelativeResize="0"/>
          <p:nvPr/>
        </p:nvPicPr>
        <p:blipFill>
          <a:blip r:embed="rId5">
            <a:alphaModFix/>
          </a:blip>
          <a:stretch>
            <a:fillRect/>
          </a:stretch>
        </p:blipFill>
        <p:spPr>
          <a:xfrm>
            <a:off x="4572007" y="3164919"/>
            <a:ext cx="4491024" cy="698625"/>
          </a:xfrm>
          <a:prstGeom prst="rect">
            <a:avLst/>
          </a:prstGeom>
          <a:noFill/>
          <a:ln>
            <a:noFill/>
          </a:ln>
        </p:spPr>
      </p:pic>
      <p:pic>
        <p:nvPicPr>
          <p:cNvPr id="237" name="Google Shape;237;p34"/>
          <p:cNvPicPr preferRelativeResize="0"/>
          <p:nvPr/>
        </p:nvPicPr>
        <p:blipFill>
          <a:blip r:embed="rId6">
            <a:alphaModFix/>
          </a:blip>
          <a:stretch>
            <a:fillRect/>
          </a:stretch>
        </p:blipFill>
        <p:spPr>
          <a:xfrm>
            <a:off x="4621775" y="3863550"/>
            <a:ext cx="4294050" cy="121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1309875" y="-5100"/>
            <a:ext cx="65601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HEVC interpolation</a:t>
            </a:r>
            <a:endParaRPr>
              <a:solidFill>
                <a:srgbClr val="000000"/>
              </a:solidFill>
            </a:endParaRPr>
          </a:p>
        </p:txBody>
      </p:sp>
      <p:pic>
        <p:nvPicPr>
          <p:cNvPr id="243" name="Google Shape;243;p35"/>
          <p:cNvPicPr preferRelativeResize="0"/>
          <p:nvPr/>
        </p:nvPicPr>
        <p:blipFill>
          <a:blip r:embed="rId3">
            <a:alphaModFix/>
          </a:blip>
          <a:stretch>
            <a:fillRect/>
          </a:stretch>
        </p:blipFill>
        <p:spPr>
          <a:xfrm>
            <a:off x="501200" y="874500"/>
            <a:ext cx="3925014" cy="3998700"/>
          </a:xfrm>
          <a:prstGeom prst="rect">
            <a:avLst/>
          </a:prstGeom>
          <a:noFill/>
          <a:ln>
            <a:noFill/>
          </a:ln>
        </p:spPr>
      </p:pic>
      <p:pic>
        <p:nvPicPr>
          <p:cNvPr id="244" name="Google Shape;244;p35"/>
          <p:cNvPicPr preferRelativeResize="0"/>
          <p:nvPr/>
        </p:nvPicPr>
        <p:blipFill>
          <a:blip r:embed="rId4">
            <a:alphaModFix/>
          </a:blip>
          <a:stretch>
            <a:fillRect/>
          </a:stretch>
        </p:blipFill>
        <p:spPr>
          <a:xfrm>
            <a:off x="4652225" y="910225"/>
            <a:ext cx="4255600" cy="779725"/>
          </a:xfrm>
          <a:prstGeom prst="rect">
            <a:avLst/>
          </a:prstGeom>
          <a:noFill/>
          <a:ln>
            <a:noFill/>
          </a:ln>
        </p:spPr>
      </p:pic>
      <p:pic>
        <p:nvPicPr>
          <p:cNvPr id="245" name="Google Shape;245;p35"/>
          <p:cNvPicPr preferRelativeResize="0"/>
          <p:nvPr/>
        </p:nvPicPr>
        <p:blipFill>
          <a:blip r:embed="rId5">
            <a:alphaModFix/>
          </a:blip>
          <a:stretch>
            <a:fillRect/>
          </a:stretch>
        </p:blipFill>
        <p:spPr>
          <a:xfrm>
            <a:off x="4598264" y="1665500"/>
            <a:ext cx="4412988" cy="2927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2149925" y="0"/>
            <a:ext cx="5941200" cy="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a:solidFill>
                  <a:srgbClr val="000000"/>
                </a:solidFill>
              </a:rPr>
              <a:t>Scale 4 Result</a:t>
            </a:r>
            <a:endParaRPr sz="3600">
              <a:solidFill>
                <a:srgbClr val="000000"/>
              </a:solidFill>
            </a:endParaRPr>
          </a:p>
        </p:txBody>
      </p:sp>
      <p:pic>
        <p:nvPicPr>
          <p:cNvPr id="251" name="Google Shape;251;p36"/>
          <p:cNvPicPr preferRelativeResize="0"/>
          <p:nvPr/>
        </p:nvPicPr>
        <p:blipFill>
          <a:blip r:embed="rId3">
            <a:alphaModFix/>
          </a:blip>
          <a:stretch>
            <a:fillRect/>
          </a:stretch>
        </p:blipFill>
        <p:spPr>
          <a:xfrm>
            <a:off x="4759081" y="722200"/>
            <a:ext cx="1754052" cy="1669395"/>
          </a:xfrm>
          <a:prstGeom prst="rect">
            <a:avLst/>
          </a:prstGeom>
          <a:noFill/>
          <a:ln>
            <a:noFill/>
          </a:ln>
        </p:spPr>
      </p:pic>
      <p:sp>
        <p:nvSpPr>
          <p:cNvPr id="252" name="Google Shape;252;p36"/>
          <p:cNvSpPr txBox="1"/>
          <p:nvPr/>
        </p:nvSpPr>
        <p:spPr>
          <a:xfrm>
            <a:off x="5273442" y="2473113"/>
            <a:ext cx="10659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Bicubic</a:t>
            </a:r>
            <a:endParaRPr>
              <a:latin typeface="Lato"/>
              <a:ea typeface="Lato"/>
              <a:cs typeface="Lato"/>
              <a:sym typeface="Lato"/>
            </a:endParaRPr>
          </a:p>
        </p:txBody>
      </p:sp>
      <p:pic>
        <p:nvPicPr>
          <p:cNvPr id="253" name="Google Shape;253;p36"/>
          <p:cNvPicPr preferRelativeResize="0"/>
          <p:nvPr/>
        </p:nvPicPr>
        <p:blipFill>
          <a:blip r:embed="rId4">
            <a:alphaModFix/>
          </a:blip>
          <a:stretch>
            <a:fillRect/>
          </a:stretch>
        </p:blipFill>
        <p:spPr>
          <a:xfrm>
            <a:off x="842125" y="722200"/>
            <a:ext cx="1754052" cy="1669395"/>
          </a:xfrm>
          <a:prstGeom prst="rect">
            <a:avLst/>
          </a:prstGeom>
          <a:noFill/>
          <a:ln>
            <a:noFill/>
          </a:ln>
        </p:spPr>
      </p:pic>
      <p:sp>
        <p:nvSpPr>
          <p:cNvPr id="254" name="Google Shape;254;p36"/>
          <p:cNvSpPr txBox="1"/>
          <p:nvPr/>
        </p:nvSpPr>
        <p:spPr>
          <a:xfrm>
            <a:off x="1210776" y="2531966"/>
            <a:ext cx="10659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Original</a:t>
            </a:r>
            <a:endParaRPr>
              <a:latin typeface="Lato"/>
              <a:ea typeface="Lato"/>
              <a:cs typeface="Lato"/>
              <a:sym typeface="Lato"/>
            </a:endParaRPr>
          </a:p>
        </p:txBody>
      </p:sp>
      <p:pic>
        <p:nvPicPr>
          <p:cNvPr id="255" name="Google Shape;255;p36"/>
          <p:cNvPicPr preferRelativeResize="0"/>
          <p:nvPr/>
        </p:nvPicPr>
        <p:blipFill>
          <a:blip r:embed="rId5">
            <a:alphaModFix/>
          </a:blip>
          <a:stretch>
            <a:fillRect/>
          </a:stretch>
        </p:blipFill>
        <p:spPr>
          <a:xfrm>
            <a:off x="2806194" y="722200"/>
            <a:ext cx="1754052" cy="1669395"/>
          </a:xfrm>
          <a:prstGeom prst="rect">
            <a:avLst/>
          </a:prstGeom>
          <a:noFill/>
          <a:ln>
            <a:noFill/>
          </a:ln>
        </p:spPr>
      </p:pic>
      <p:sp>
        <p:nvSpPr>
          <p:cNvPr id="256" name="Google Shape;256;p36"/>
          <p:cNvSpPr txBox="1"/>
          <p:nvPr/>
        </p:nvSpPr>
        <p:spPr>
          <a:xfrm>
            <a:off x="3269390" y="2499091"/>
            <a:ext cx="10659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Input</a:t>
            </a:r>
            <a:endParaRPr>
              <a:latin typeface="Lato"/>
              <a:ea typeface="Lato"/>
              <a:cs typeface="Lato"/>
              <a:sym typeface="Lato"/>
            </a:endParaRPr>
          </a:p>
        </p:txBody>
      </p:sp>
      <p:pic>
        <p:nvPicPr>
          <p:cNvPr id="257" name="Google Shape;257;p36"/>
          <p:cNvPicPr preferRelativeResize="0"/>
          <p:nvPr/>
        </p:nvPicPr>
        <p:blipFill>
          <a:blip r:embed="rId6">
            <a:alphaModFix/>
          </a:blip>
          <a:stretch>
            <a:fillRect/>
          </a:stretch>
        </p:blipFill>
        <p:spPr>
          <a:xfrm>
            <a:off x="842127" y="2960350"/>
            <a:ext cx="1754052" cy="1669395"/>
          </a:xfrm>
          <a:prstGeom prst="rect">
            <a:avLst/>
          </a:prstGeom>
          <a:noFill/>
          <a:ln>
            <a:noFill/>
          </a:ln>
        </p:spPr>
      </p:pic>
      <p:sp>
        <p:nvSpPr>
          <p:cNvPr id="258" name="Google Shape;258;p36"/>
          <p:cNvSpPr txBox="1"/>
          <p:nvPr/>
        </p:nvSpPr>
        <p:spPr>
          <a:xfrm>
            <a:off x="1157983" y="4681691"/>
            <a:ext cx="14382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SRCNN 9-1-5</a:t>
            </a:r>
            <a:endParaRPr>
              <a:latin typeface="Lato"/>
              <a:ea typeface="Lato"/>
              <a:cs typeface="Lato"/>
              <a:sym typeface="Lato"/>
            </a:endParaRPr>
          </a:p>
        </p:txBody>
      </p:sp>
      <p:pic>
        <p:nvPicPr>
          <p:cNvPr id="259" name="Google Shape;259;p36"/>
          <p:cNvPicPr preferRelativeResize="0"/>
          <p:nvPr/>
        </p:nvPicPr>
        <p:blipFill>
          <a:blip r:embed="rId7">
            <a:alphaModFix/>
          </a:blip>
          <a:stretch>
            <a:fillRect/>
          </a:stretch>
        </p:blipFill>
        <p:spPr>
          <a:xfrm>
            <a:off x="2775300" y="2960350"/>
            <a:ext cx="1669400" cy="1669400"/>
          </a:xfrm>
          <a:prstGeom prst="rect">
            <a:avLst/>
          </a:prstGeom>
          <a:noFill/>
          <a:ln>
            <a:noFill/>
          </a:ln>
        </p:spPr>
      </p:pic>
      <p:sp>
        <p:nvSpPr>
          <p:cNvPr id="260" name="Google Shape;260;p36"/>
          <p:cNvSpPr txBox="1"/>
          <p:nvPr/>
        </p:nvSpPr>
        <p:spPr>
          <a:xfrm>
            <a:off x="2897108" y="4681691"/>
            <a:ext cx="14382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SRCNN 9-5-5</a:t>
            </a:r>
            <a:endParaRPr>
              <a:latin typeface="Lato"/>
              <a:ea typeface="Lato"/>
              <a:cs typeface="Lato"/>
              <a:sym typeface="Lato"/>
            </a:endParaRPr>
          </a:p>
        </p:txBody>
      </p:sp>
      <p:pic>
        <p:nvPicPr>
          <p:cNvPr id="261" name="Google Shape;261;p36"/>
          <p:cNvPicPr preferRelativeResize="0"/>
          <p:nvPr/>
        </p:nvPicPr>
        <p:blipFill>
          <a:blip r:embed="rId8">
            <a:alphaModFix/>
          </a:blip>
          <a:stretch>
            <a:fillRect/>
          </a:stretch>
        </p:blipFill>
        <p:spPr>
          <a:xfrm>
            <a:off x="4801400" y="2960350"/>
            <a:ext cx="1669400" cy="1669400"/>
          </a:xfrm>
          <a:prstGeom prst="rect">
            <a:avLst/>
          </a:prstGeom>
          <a:noFill/>
          <a:ln>
            <a:noFill/>
          </a:ln>
        </p:spPr>
      </p:pic>
      <p:sp>
        <p:nvSpPr>
          <p:cNvPr id="262" name="Google Shape;262;p36"/>
          <p:cNvSpPr txBox="1"/>
          <p:nvPr/>
        </p:nvSpPr>
        <p:spPr>
          <a:xfrm>
            <a:off x="5328803" y="4629750"/>
            <a:ext cx="9804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ESPCN</a:t>
            </a:r>
            <a:endParaRPr>
              <a:latin typeface="Lato"/>
              <a:ea typeface="Lato"/>
              <a:cs typeface="Lato"/>
              <a:sym typeface="Lato"/>
            </a:endParaRPr>
          </a:p>
        </p:txBody>
      </p:sp>
      <p:pic>
        <p:nvPicPr>
          <p:cNvPr id="263" name="Google Shape;263;p36"/>
          <p:cNvPicPr preferRelativeResize="0"/>
          <p:nvPr/>
        </p:nvPicPr>
        <p:blipFill>
          <a:blip r:embed="rId9">
            <a:alphaModFix/>
          </a:blip>
          <a:stretch>
            <a:fillRect/>
          </a:stretch>
        </p:blipFill>
        <p:spPr>
          <a:xfrm>
            <a:off x="6711950" y="722187"/>
            <a:ext cx="1669400" cy="1669425"/>
          </a:xfrm>
          <a:prstGeom prst="rect">
            <a:avLst/>
          </a:prstGeom>
          <a:noFill/>
          <a:ln>
            <a:noFill/>
          </a:ln>
        </p:spPr>
      </p:pic>
      <p:sp>
        <p:nvSpPr>
          <p:cNvPr id="264" name="Google Shape;264;p36"/>
          <p:cNvSpPr txBox="1"/>
          <p:nvPr/>
        </p:nvSpPr>
        <p:spPr>
          <a:xfrm>
            <a:off x="7190542" y="2509263"/>
            <a:ext cx="10659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HEVC</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1658650" y="34400"/>
            <a:ext cx="6624000" cy="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a:solidFill>
                  <a:srgbClr val="000000"/>
                </a:solidFill>
              </a:rPr>
              <a:t>Scale 4 PSNR vs. Run Time</a:t>
            </a:r>
            <a:endParaRPr sz="3600">
              <a:solidFill>
                <a:srgbClr val="000000"/>
              </a:solidFill>
            </a:endParaRPr>
          </a:p>
        </p:txBody>
      </p:sp>
      <p:pic>
        <p:nvPicPr>
          <p:cNvPr id="270" name="Google Shape;270;p37"/>
          <p:cNvPicPr preferRelativeResize="0"/>
          <p:nvPr/>
        </p:nvPicPr>
        <p:blipFill>
          <a:blip r:embed="rId3">
            <a:alphaModFix/>
          </a:blip>
          <a:stretch>
            <a:fillRect/>
          </a:stretch>
        </p:blipFill>
        <p:spPr>
          <a:xfrm>
            <a:off x="113100" y="889550"/>
            <a:ext cx="4114800" cy="2743200"/>
          </a:xfrm>
          <a:prstGeom prst="rect">
            <a:avLst/>
          </a:prstGeom>
          <a:noFill/>
          <a:ln>
            <a:noFill/>
          </a:ln>
        </p:spPr>
      </p:pic>
      <p:pic>
        <p:nvPicPr>
          <p:cNvPr id="271" name="Google Shape;271;p37"/>
          <p:cNvPicPr preferRelativeResize="0"/>
          <p:nvPr/>
        </p:nvPicPr>
        <p:blipFill>
          <a:blip r:embed="rId4">
            <a:alphaModFix/>
          </a:blip>
          <a:stretch>
            <a:fillRect/>
          </a:stretch>
        </p:blipFill>
        <p:spPr>
          <a:xfrm>
            <a:off x="4611175" y="869875"/>
            <a:ext cx="41148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1658650" y="34400"/>
            <a:ext cx="6624000" cy="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a:solidFill>
                  <a:srgbClr val="000000"/>
                </a:solidFill>
              </a:rPr>
              <a:t>Scale 4 PSNR vs. Run Time</a:t>
            </a:r>
            <a:endParaRPr sz="3600">
              <a:solidFill>
                <a:srgbClr val="000000"/>
              </a:solidFill>
            </a:endParaRPr>
          </a:p>
        </p:txBody>
      </p:sp>
      <p:pic>
        <p:nvPicPr>
          <p:cNvPr id="277" name="Google Shape;277;p38"/>
          <p:cNvPicPr preferRelativeResize="0"/>
          <p:nvPr/>
        </p:nvPicPr>
        <p:blipFill>
          <a:blip r:embed="rId3">
            <a:alphaModFix/>
          </a:blip>
          <a:stretch>
            <a:fillRect/>
          </a:stretch>
        </p:blipFill>
        <p:spPr>
          <a:xfrm>
            <a:off x="113100" y="889550"/>
            <a:ext cx="4114800" cy="2743200"/>
          </a:xfrm>
          <a:prstGeom prst="rect">
            <a:avLst/>
          </a:prstGeom>
          <a:noFill/>
          <a:ln>
            <a:noFill/>
          </a:ln>
        </p:spPr>
      </p:pic>
      <p:sp>
        <p:nvSpPr>
          <p:cNvPr id="278" name="Google Shape;278;p38"/>
          <p:cNvSpPr txBox="1"/>
          <p:nvPr/>
        </p:nvSpPr>
        <p:spPr>
          <a:xfrm>
            <a:off x="3989024" y="1218325"/>
            <a:ext cx="4821761" cy="306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dirty="0">
                <a:latin typeface="Lato"/>
                <a:ea typeface="Lato"/>
                <a:cs typeface="Lato"/>
                <a:sym typeface="Lato"/>
              </a:rPr>
              <a:t>SRCNN 9-5-5 learns better than 9-1-5 </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This is because 9-5-5 uses larger ﬁlter size in the middle layer and has more parameters and this will enlarge the reception ﬁeld from (9+5−1) </a:t>
            </a:r>
            <a:r>
              <a:rPr lang="zh-HK" baseline="30000" dirty="0">
                <a:latin typeface="Lato"/>
                <a:ea typeface="Lato"/>
                <a:cs typeface="Lato"/>
                <a:sym typeface="Lato"/>
              </a:rPr>
              <a:t>2</a:t>
            </a:r>
            <a:r>
              <a:rPr lang="zh-HK" dirty="0">
                <a:latin typeface="Lato"/>
                <a:ea typeface="Lato"/>
                <a:cs typeface="Lato"/>
                <a:sym typeface="Lato"/>
              </a:rPr>
              <a:t> = 196 to (9+5−1+5−1) </a:t>
            </a:r>
            <a:r>
              <a:rPr lang="zh-HK" baseline="30000" dirty="0">
                <a:latin typeface="Lato"/>
                <a:ea typeface="Lato"/>
                <a:cs typeface="Lato"/>
                <a:sym typeface="Lato"/>
              </a:rPr>
              <a:t>2</a:t>
            </a:r>
            <a:r>
              <a:rPr lang="zh-HK" dirty="0">
                <a:latin typeface="Lato"/>
                <a:ea typeface="Lato"/>
                <a:cs typeface="Lato"/>
                <a:sym typeface="Lato"/>
              </a:rPr>
              <a:t> = 289.</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The reception field in HEVC is only 7 or 8 pixels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Utilizing more neighborhood information in the mapping stage is beneﬁcial to the network performance as well as increase the computation needed to run the network.</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1658650" y="34400"/>
            <a:ext cx="6624000" cy="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a:solidFill>
                  <a:srgbClr val="000000"/>
                </a:solidFill>
              </a:rPr>
              <a:t>Scale 4 PSNR vs. Run Time</a:t>
            </a:r>
            <a:endParaRPr sz="3600">
              <a:solidFill>
                <a:srgbClr val="000000"/>
              </a:solidFill>
            </a:endParaRPr>
          </a:p>
        </p:txBody>
      </p:sp>
      <p:pic>
        <p:nvPicPr>
          <p:cNvPr id="284" name="Google Shape;284;p39"/>
          <p:cNvPicPr preferRelativeResize="0"/>
          <p:nvPr/>
        </p:nvPicPr>
        <p:blipFill>
          <a:blip r:embed="rId3">
            <a:alphaModFix/>
          </a:blip>
          <a:stretch>
            <a:fillRect/>
          </a:stretch>
        </p:blipFill>
        <p:spPr>
          <a:xfrm>
            <a:off x="113100" y="889550"/>
            <a:ext cx="4114800" cy="2743200"/>
          </a:xfrm>
          <a:prstGeom prst="rect">
            <a:avLst/>
          </a:prstGeom>
          <a:noFill/>
          <a:ln>
            <a:noFill/>
          </a:ln>
        </p:spPr>
      </p:pic>
      <p:sp>
        <p:nvSpPr>
          <p:cNvPr id="285" name="Google Shape;285;p39"/>
          <p:cNvSpPr txBox="1"/>
          <p:nvPr/>
        </p:nvSpPr>
        <p:spPr>
          <a:xfrm>
            <a:off x="3939900" y="1117600"/>
            <a:ext cx="4770300" cy="357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HK"/>
              <a:t>The speed of predicting a HR image from a LR image determines whether it can be used in video and codec. </a:t>
            </a:r>
            <a:r>
              <a:rPr lang="zh-HK">
                <a:solidFill>
                  <a:schemeClr val="dk2"/>
                </a:solidFill>
              </a:rPr>
              <a:t>Apparently, there is a trade off between PSNR and Run Time. </a:t>
            </a:r>
            <a:endParaRPr/>
          </a:p>
          <a:p>
            <a:pPr marL="457200" lvl="0" indent="-317500" algn="l" rtl="0">
              <a:spcBef>
                <a:spcPts val="0"/>
              </a:spcBef>
              <a:spcAft>
                <a:spcPts val="0"/>
              </a:spcAft>
              <a:buSzPts val="1400"/>
              <a:buChar char="●"/>
            </a:pPr>
            <a:r>
              <a:rPr lang="zh-HK">
                <a:solidFill>
                  <a:schemeClr val="dk2"/>
                </a:solidFill>
              </a:rPr>
              <a:t>SRCNN 9-5-5 have the highest PSNR but it’s slow</a:t>
            </a:r>
            <a:endParaRPr>
              <a:solidFill>
                <a:schemeClr val="dk2"/>
              </a:solidFill>
            </a:endParaRPr>
          </a:p>
          <a:p>
            <a:pPr marL="457200" lvl="0" indent="-317500" algn="l" rtl="0">
              <a:spcBef>
                <a:spcPts val="0"/>
              </a:spcBef>
              <a:spcAft>
                <a:spcPts val="0"/>
              </a:spcAft>
              <a:buClr>
                <a:schemeClr val="dk2"/>
              </a:buClr>
              <a:buSzPts val="1400"/>
              <a:buChar char="●"/>
            </a:pPr>
            <a:r>
              <a:rPr lang="zh-HK">
                <a:solidFill>
                  <a:schemeClr val="dk2"/>
                </a:solidFill>
              </a:rPr>
              <a:t>My implementation of HEVC interpolation use python and have no optimization while in the video coding standard they have speciﬁc hardware for this tasks. However, the performance of HEVC DCTIF is not as good as expected. </a:t>
            </a:r>
            <a:endParaRPr>
              <a:solidFill>
                <a:schemeClr val="dk2"/>
              </a:solidFill>
            </a:endParaRPr>
          </a:p>
          <a:p>
            <a:pPr marL="457200" lvl="0" indent="-317500" algn="l" rtl="0">
              <a:spcBef>
                <a:spcPts val="0"/>
              </a:spcBef>
              <a:spcAft>
                <a:spcPts val="0"/>
              </a:spcAft>
              <a:buClr>
                <a:schemeClr val="dk2"/>
              </a:buClr>
              <a:buSzPts val="1400"/>
              <a:buChar char="●"/>
            </a:pPr>
            <a:r>
              <a:rPr lang="zh-HK">
                <a:solidFill>
                  <a:schemeClr val="dk2"/>
                </a:solidFill>
              </a:rPr>
              <a:t>The ESPCN is not only fast but also have great performance which is almost the same as SRCNN 9-5-5. </a:t>
            </a:r>
            <a:endParaRPr>
              <a:solidFill>
                <a:schemeClr val="dk2"/>
              </a:solidFill>
            </a:endParaRPr>
          </a:p>
          <a:p>
            <a:pPr marL="457200" lvl="0" indent="-317500" algn="l" rtl="0">
              <a:spcBef>
                <a:spcPts val="0"/>
              </a:spcBef>
              <a:spcAft>
                <a:spcPts val="0"/>
              </a:spcAft>
              <a:buClr>
                <a:schemeClr val="dk2"/>
              </a:buClr>
              <a:buSzPts val="1400"/>
              <a:buChar char="●"/>
            </a:pPr>
            <a:r>
              <a:rPr lang="zh-HK">
                <a:solidFill>
                  <a:schemeClr val="dk2"/>
                </a:solidFill>
              </a:rPr>
              <a:t>ESPCN have the best overall performance although it’s harder to train than SRCNN.</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1044600" y="191550"/>
            <a:ext cx="77391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zh-HK" sz="2400">
                <a:solidFill>
                  <a:schemeClr val="dk2"/>
                </a:solidFill>
              </a:rPr>
              <a:t>PSNR vs. epoch</a:t>
            </a:r>
            <a:endParaRPr sz="2400">
              <a:solidFill>
                <a:srgbClr val="000000"/>
              </a:solidFill>
            </a:endParaRPr>
          </a:p>
          <a:p>
            <a:pPr marL="0" lvl="0" indent="0" algn="l" rtl="0">
              <a:spcBef>
                <a:spcPts val="0"/>
              </a:spcBef>
              <a:spcAft>
                <a:spcPts val="0"/>
              </a:spcAft>
              <a:buNone/>
            </a:pPr>
            <a:r>
              <a:rPr lang="zh-HK" sz="2400">
                <a:solidFill>
                  <a:srgbClr val="000000"/>
                </a:solidFill>
              </a:rPr>
              <a:t>Scale 3 Training history with different learning rate</a:t>
            </a:r>
            <a:endParaRPr sz="2400">
              <a:solidFill>
                <a:srgbClr val="000000"/>
              </a:solidFill>
            </a:endParaRPr>
          </a:p>
        </p:txBody>
      </p:sp>
      <p:pic>
        <p:nvPicPr>
          <p:cNvPr id="291" name="Google Shape;291;p40"/>
          <p:cNvPicPr preferRelativeResize="0"/>
          <p:nvPr/>
        </p:nvPicPr>
        <p:blipFill>
          <a:blip r:embed="rId3">
            <a:alphaModFix/>
          </a:blip>
          <a:stretch>
            <a:fillRect/>
          </a:stretch>
        </p:blipFill>
        <p:spPr>
          <a:xfrm>
            <a:off x="624000" y="1045663"/>
            <a:ext cx="3576275" cy="2682200"/>
          </a:xfrm>
          <a:prstGeom prst="rect">
            <a:avLst/>
          </a:prstGeom>
          <a:noFill/>
          <a:ln>
            <a:noFill/>
          </a:ln>
        </p:spPr>
      </p:pic>
      <p:pic>
        <p:nvPicPr>
          <p:cNvPr id="292" name="Google Shape;292;p40"/>
          <p:cNvPicPr preferRelativeResize="0"/>
          <p:nvPr/>
        </p:nvPicPr>
        <p:blipFill>
          <a:blip r:embed="rId4">
            <a:alphaModFix/>
          </a:blip>
          <a:stretch>
            <a:fillRect/>
          </a:stretch>
        </p:blipFill>
        <p:spPr>
          <a:xfrm>
            <a:off x="4792075" y="1056988"/>
            <a:ext cx="3546075" cy="2659550"/>
          </a:xfrm>
          <a:prstGeom prst="rect">
            <a:avLst/>
          </a:prstGeom>
          <a:noFill/>
          <a:ln>
            <a:noFill/>
          </a:ln>
        </p:spPr>
      </p:pic>
      <p:sp>
        <p:nvSpPr>
          <p:cNvPr id="293" name="Google Shape;293;p40"/>
          <p:cNvSpPr txBox="1"/>
          <p:nvPr/>
        </p:nvSpPr>
        <p:spPr>
          <a:xfrm>
            <a:off x="5438250" y="3851475"/>
            <a:ext cx="30000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ESPCN 10</a:t>
            </a:r>
            <a:r>
              <a:rPr lang="zh-HK" baseline="30000"/>
              <a:t>−3</a:t>
            </a:r>
            <a:r>
              <a:rPr lang="zh-HK"/>
              <a:t> learning rate</a:t>
            </a:r>
            <a:endParaRPr/>
          </a:p>
        </p:txBody>
      </p:sp>
      <p:sp>
        <p:nvSpPr>
          <p:cNvPr id="294" name="Google Shape;294;p40"/>
          <p:cNvSpPr txBox="1"/>
          <p:nvPr/>
        </p:nvSpPr>
        <p:spPr>
          <a:xfrm>
            <a:off x="1390375" y="3820275"/>
            <a:ext cx="30000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ESPCN 10</a:t>
            </a:r>
            <a:r>
              <a:rPr lang="zh-HK" baseline="30000"/>
              <a:t>−4</a:t>
            </a:r>
            <a:r>
              <a:rPr lang="zh-HK"/>
              <a:t> learning rate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8"/>
        <p:cNvGrpSpPr/>
        <p:nvPr/>
      </p:nvGrpSpPr>
      <p:grpSpPr>
        <a:xfrm>
          <a:off x="0" y="0"/>
          <a:ext cx="0" cy="0"/>
          <a:chOff x="0" y="0"/>
          <a:chExt cx="0" cy="0"/>
        </a:xfrm>
      </p:grpSpPr>
      <p:sp>
        <p:nvSpPr>
          <p:cNvPr id="299" name="Google Shape;299;p41"/>
          <p:cNvSpPr txBox="1">
            <a:spLocks noGrp="1"/>
          </p:cNvSpPr>
          <p:nvPr>
            <p:ph type="title"/>
          </p:nvPr>
        </p:nvSpPr>
        <p:spPr>
          <a:xfrm>
            <a:off x="1044600" y="191550"/>
            <a:ext cx="77391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400">
                <a:solidFill>
                  <a:schemeClr val="dk2"/>
                </a:solidFill>
              </a:rPr>
              <a:t>PSNR vs. epoch</a:t>
            </a:r>
            <a:endParaRPr sz="2400">
              <a:solidFill>
                <a:srgbClr val="000000"/>
              </a:solidFill>
            </a:endParaRPr>
          </a:p>
          <a:p>
            <a:pPr marL="0" lvl="0" indent="0" algn="l" rtl="0">
              <a:spcBef>
                <a:spcPts val="0"/>
              </a:spcBef>
              <a:spcAft>
                <a:spcPts val="0"/>
              </a:spcAft>
              <a:buNone/>
            </a:pPr>
            <a:r>
              <a:rPr lang="zh-HK" sz="2400">
                <a:solidFill>
                  <a:srgbClr val="000000"/>
                </a:solidFill>
              </a:rPr>
              <a:t>Scale 3 Training history with different learning rate</a:t>
            </a:r>
            <a:endParaRPr sz="2400">
              <a:solidFill>
                <a:srgbClr val="000000"/>
              </a:solidFill>
            </a:endParaRPr>
          </a:p>
        </p:txBody>
      </p:sp>
      <p:pic>
        <p:nvPicPr>
          <p:cNvPr id="300" name="Google Shape;300;p41"/>
          <p:cNvPicPr preferRelativeResize="0"/>
          <p:nvPr/>
        </p:nvPicPr>
        <p:blipFill>
          <a:blip r:embed="rId3">
            <a:alphaModFix/>
          </a:blip>
          <a:stretch>
            <a:fillRect/>
          </a:stretch>
        </p:blipFill>
        <p:spPr>
          <a:xfrm>
            <a:off x="624000" y="1045663"/>
            <a:ext cx="3576275" cy="2682200"/>
          </a:xfrm>
          <a:prstGeom prst="rect">
            <a:avLst/>
          </a:prstGeom>
          <a:noFill/>
          <a:ln>
            <a:noFill/>
          </a:ln>
        </p:spPr>
      </p:pic>
      <p:sp>
        <p:nvSpPr>
          <p:cNvPr id="301" name="Google Shape;301;p41"/>
          <p:cNvSpPr txBox="1"/>
          <p:nvPr/>
        </p:nvSpPr>
        <p:spPr>
          <a:xfrm>
            <a:off x="1390375" y="3820275"/>
            <a:ext cx="30000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ESPCN 10</a:t>
            </a:r>
            <a:r>
              <a:rPr lang="zh-HK" baseline="30000"/>
              <a:t>−4</a:t>
            </a:r>
            <a:r>
              <a:rPr lang="zh-HK"/>
              <a:t> learning rate</a:t>
            </a:r>
            <a:endParaRPr/>
          </a:p>
        </p:txBody>
      </p:sp>
      <p:sp>
        <p:nvSpPr>
          <p:cNvPr id="302" name="Google Shape;302;p41"/>
          <p:cNvSpPr txBox="1"/>
          <p:nvPr/>
        </p:nvSpPr>
        <p:spPr>
          <a:xfrm>
            <a:off x="4539275" y="1945400"/>
            <a:ext cx="3635400" cy="13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it takes 2000 epochs for ESPCN to achieve the same PSNR as SRCNN indicating that ESPCN is much harder to learn than SRCNN</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p:nvPr/>
        </p:nvSpPr>
        <p:spPr>
          <a:xfrm>
            <a:off x="836963" y="2245050"/>
            <a:ext cx="6141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Input</a:t>
            </a:r>
            <a:endParaRPr>
              <a:latin typeface="Lato"/>
              <a:ea typeface="Lato"/>
              <a:cs typeface="Lato"/>
              <a:sym typeface="Lato"/>
            </a:endParaRPr>
          </a:p>
        </p:txBody>
      </p:sp>
      <p:sp>
        <p:nvSpPr>
          <p:cNvPr id="92" name="Google Shape;92;p15"/>
          <p:cNvSpPr txBox="1"/>
          <p:nvPr/>
        </p:nvSpPr>
        <p:spPr>
          <a:xfrm>
            <a:off x="3199118" y="2315550"/>
            <a:ext cx="8850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Bicubic</a:t>
            </a:r>
            <a:endParaRPr>
              <a:latin typeface="Lato"/>
              <a:ea typeface="Lato"/>
              <a:cs typeface="Lato"/>
              <a:sym typeface="Lato"/>
            </a:endParaRPr>
          </a:p>
        </p:txBody>
      </p:sp>
      <p:sp>
        <p:nvSpPr>
          <p:cNvPr id="93" name="Google Shape;93;p15"/>
          <p:cNvSpPr txBox="1"/>
          <p:nvPr/>
        </p:nvSpPr>
        <p:spPr>
          <a:xfrm>
            <a:off x="5449293" y="2315550"/>
            <a:ext cx="8850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SRCNN</a:t>
            </a:r>
            <a:endParaRPr>
              <a:latin typeface="Lato"/>
              <a:ea typeface="Lato"/>
              <a:cs typeface="Lato"/>
              <a:sym typeface="Lato"/>
            </a:endParaRPr>
          </a:p>
        </p:txBody>
      </p:sp>
      <p:sp>
        <p:nvSpPr>
          <p:cNvPr id="94" name="Google Shape;94;p15"/>
          <p:cNvSpPr txBox="1"/>
          <p:nvPr/>
        </p:nvSpPr>
        <p:spPr>
          <a:xfrm>
            <a:off x="7558413" y="2399200"/>
            <a:ext cx="8253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Original</a:t>
            </a:r>
            <a:endParaRPr>
              <a:latin typeface="Lato"/>
              <a:ea typeface="Lato"/>
              <a:cs typeface="Lato"/>
              <a:sym typeface="Lato"/>
            </a:endParaRPr>
          </a:p>
        </p:txBody>
      </p:sp>
      <p:pic>
        <p:nvPicPr>
          <p:cNvPr id="95" name="Google Shape;95;p15"/>
          <p:cNvPicPr preferRelativeResize="0"/>
          <p:nvPr/>
        </p:nvPicPr>
        <p:blipFill>
          <a:blip r:embed="rId3">
            <a:alphaModFix/>
          </a:blip>
          <a:stretch>
            <a:fillRect/>
          </a:stretch>
        </p:blipFill>
        <p:spPr>
          <a:xfrm>
            <a:off x="100288" y="147375"/>
            <a:ext cx="2255927" cy="2060906"/>
          </a:xfrm>
          <a:prstGeom prst="rect">
            <a:avLst/>
          </a:prstGeom>
          <a:noFill/>
          <a:ln>
            <a:noFill/>
          </a:ln>
        </p:spPr>
      </p:pic>
      <p:pic>
        <p:nvPicPr>
          <p:cNvPr id="96" name="Google Shape;96;p15"/>
          <p:cNvPicPr preferRelativeResize="0"/>
          <p:nvPr/>
        </p:nvPicPr>
        <p:blipFill>
          <a:blip r:embed="rId4">
            <a:alphaModFix/>
          </a:blip>
          <a:stretch>
            <a:fillRect/>
          </a:stretch>
        </p:blipFill>
        <p:spPr>
          <a:xfrm>
            <a:off x="2448096" y="149432"/>
            <a:ext cx="2205958" cy="2060907"/>
          </a:xfrm>
          <a:prstGeom prst="rect">
            <a:avLst/>
          </a:prstGeom>
          <a:noFill/>
          <a:ln>
            <a:noFill/>
          </a:ln>
        </p:spPr>
      </p:pic>
      <p:pic>
        <p:nvPicPr>
          <p:cNvPr id="97" name="Google Shape;97;p15"/>
          <p:cNvPicPr preferRelativeResize="0"/>
          <p:nvPr/>
        </p:nvPicPr>
        <p:blipFill>
          <a:blip r:embed="rId5">
            <a:alphaModFix/>
          </a:blip>
          <a:stretch>
            <a:fillRect/>
          </a:stretch>
        </p:blipFill>
        <p:spPr>
          <a:xfrm>
            <a:off x="4721738" y="184144"/>
            <a:ext cx="2182300" cy="2060906"/>
          </a:xfrm>
          <a:prstGeom prst="rect">
            <a:avLst/>
          </a:prstGeom>
          <a:noFill/>
          <a:ln>
            <a:noFill/>
          </a:ln>
        </p:spPr>
      </p:pic>
      <p:pic>
        <p:nvPicPr>
          <p:cNvPr id="98" name="Google Shape;98;p15"/>
          <p:cNvPicPr preferRelativeResize="0"/>
          <p:nvPr/>
        </p:nvPicPr>
        <p:blipFill>
          <a:blip r:embed="rId6">
            <a:alphaModFix/>
          </a:blip>
          <a:stretch>
            <a:fillRect/>
          </a:stretch>
        </p:blipFill>
        <p:spPr>
          <a:xfrm>
            <a:off x="6971713" y="184137"/>
            <a:ext cx="2071990" cy="2060925"/>
          </a:xfrm>
          <a:prstGeom prst="rect">
            <a:avLst/>
          </a:prstGeom>
          <a:noFill/>
          <a:ln>
            <a:noFill/>
          </a:ln>
        </p:spPr>
      </p:pic>
      <p:pic>
        <p:nvPicPr>
          <p:cNvPr id="99" name="Google Shape;99;p15"/>
          <p:cNvPicPr preferRelativeResize="0"/>
          <p:nvPr/>
        </p:nvPicPr>
        <p:blipFill>
          <a:blip r:embed="rId7">
            <a:alphaModFix/>
          </a:blip>
          <a:stretch>
            <a:fillRect/>
          </a:stretch>
        </p:blipFill>
        <p:spPr>
          <a:xfrm>
            <a:off x="216463" y="2729197"/>
            <a:ext cx="1855125" cy="1844403"/>
          </a:xfrm>
          <a:prstGeom prst="rect">
            <a:avLst/>
          </a:prstGeom>
          <a:noFill/>
          <a:ln>
            <a:noFill/>
          </a:ln>
        </p:spPr>
      </p:pic>
      <p:sp>
        <p:nvSpPr>
          <p:cNvPr id="100" name="Google Shape;100;p15"/>
          <p:cNvSpPr txBox="1"/>
          <p:nvPr/>
        </p:nvSpPr>
        <p:spPr>
          <a:xfrm>
            <a:off x="815617" y="4573600"/>
            <a:ext cx="8253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HEVC</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6"/>
        <p:cNvGrpSpPr/>
        <p:nvPr/>
      </p:nvGrpSpPr>
      <p:grpSpPr>
        <a:xfrm>
          <a:off x="0" y="0"/>
          <a:ext cx="0" cy="0"/>
          <a:chOff x="0" y="0"/>
          <a:chExt cx="0" cy="0"/>
        </a:xfrm>
      </p:grpSpPr>
      <p:sp>
        <p:nvSpPr>
          <p:cNvPr id="307" name="Google Shape;307;p42"/>
          <p:cNvSpPr txBox="1">
            <a:spLocks noGrp="1"/>
          </p:cNvSpPr>
          <p:nvPr>
            <p:ph type="title"/>
          </p:nvPr>
        </p:nvSpPr>
        <p:spPr>
          <a:xfrm>
            <a:off x="1044600" y="191550"/>
            <a:ext cx="77391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400">
                <a:solidFill>
                  <a:schemeClr val="dk2"/>
                </a:solidFill>
              </a:rPr>
              <a:t>PSNR vs. epoch</a:t>
            </a:r>
            <a:endParaRPr sz="2400">
              <a:solidFill>
                <a:srgbClr val="000000"/>
              </a:solidFill>
            </a:endParaRPr>
          </a:p>
          <a:p>
            <a:pPr marL="0" lvl="0" indent="0" algn="l" rtl="0">
              <a:spcBef>
                <a:spcPts val="0"/>
              </a:spcBef>
              <a:spcAft>
                <a:spcPts val="0"/>
              </a:spcAft>
              <a:buNone/>
            </a:pPr>
            <a:r>
              <a:rPr lang="zh-HK" sz="2400">
                <a:solidFill>
                  <a:srgbClr val="000000"/>
                </a:solidFill>
              </a:rPr>
              <a:t>Scale 3 Training history with different learning rate</a:t>
            </a:r>
            <a:endParaRPr sz="2400">
              <a:solidFill>
                <a:srgbClr val="000000"/>
              </a:solidFill>
            </a:endParaRPr>
          </a:p>
        </p:txBody>
      </p:sp>
      <p:pic>
        <p:nvPicPr>
          <p:cNvPr id="308" name="Google Shape;308;p42"/>
          <p:cNvPicPr preferRelativeResize="0"/>
          <p:nvPr/>
        </p:nvPicPr>
        <p:blipFill>
          <a:blip r:embed="rId3">
            <a:alphaModFix/>
          </a:blip>
          <a:stretch>
            <a:fillRect/>
          </a:stretch>
        </p:blipFill>
        <p:spPr>
          <a:xfrm>
            <a:off x="1117450" y="1045638"/>
            <a:ext cx="3546075" cy="2659550"/>
          </a:xfrm>
          <a:prstGeom prst="rect">
            <a:avLst/>
          </a:prstGeom>
          <a:noFill/>
          <a:ln>
            <a:noFill/>
          </a:ln>
        </p:spPr>
      </p:pic>
      <p:sp>
        <p:nvSpPr>
          <p:cNvPr id="309" name="Google Shape;309;p42"/>
          <p:cNvSpPr txBox="1"/>
          <p:nvPr/>
        </p:nvSpPr>
        <p:spPr>
          <a:xfrm>
            <a:off x="1763625" y="3840125"/>
            <a:ext cx="30000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ESPCN 10</a:t>
            </a:r>
            <a:r>
              <a:rPr lang="zh-HK" baseline="30000"/>
              <a:t>−3</a:t>
            </a:r>
            <a:r>
              <a:rPr lang="zh-HK"/>
              <a:t> learning rate</a:t>
            </a:r>
            <a:endParaRPr/>
          </a:p>
        </p:txBody>
      </p:sp>
      <p:sp>
        <p:nvSpPr>
          <p:cNvPr id="310" name="Google Shape;310;p42"/>
          <p:cNvSpPr txBox="1"/>
          <p:nvPr/>
        </p:nvSpPr>
        <p:spPr>
          <a:xfrm>
            <a:off x="4794700" y="1731925"/>
            <a:ext cx="3000000" cy="12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The loss function PSNR is jumping around the local minimum. Training can’t converge due to the large learning rate.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title"/>
          </p:nvPr>
        </p:nvSpPr>
        <p:spPr>
          <a:xfrm>
            <a:off x="628800" y="715175"/>
            <a:ext cx="7195500" cy="400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zh-HK" sz="1400"/>
              <a:t>We have compared two different models of image super-resolution, SRCNN and ESPCN, with the traditional Bicubic and HEVC methods.</a:t>
            </a:r>
            <a:endParaRPr sz="1400"/>
          </a:p>
          <a:p>
            <a:pPr marL="0" lvl="0" indent="0" algn="l" rtl="0">
              <a:spcBef>
                <a:spcPts val="0"/>
              </a:spcBef>
              <a:spcAft>
                <a:spcPts val="0"/>
              </a:spcAft>
              <a:buClr>
                <a:schemeClr val="dk2"/>
              </a:buClr>
              <a:buSzPts val="1100"/>
              <a:buFont typeface="Arial"/>
              <a:buNone/>
            </a:pPr>
            <a:endParaRPr sz="1400"/>
          </a:p>
          <a:p>
            <a:pPr marL="457200" lvl="0" indent="-317500" algn="l" rtl="0">
              <a:spcBef>
                <a:spcPts val="0"/>
              </a:spcBef>
              <a:spcAft>
                <a:spcPts val="0"/>
              </a:spcAft>
              <a:buSzPts val="1400"/>
              <a:buAutoNum type="arabicPeriod"/>
            </a:pPr>
            <a:r>
              <a:rPr lang="zh-HK" sz="1400"/>
              <a:t>Both PSNR and run time of the SRCNN model scale with the number of parameters, as can be seen by comparing SRCNN 9-1-5 with SRCNN 9-5-5 where the latter has more parameters. </a:t>
            </a:r>
            <a:endParaRPr sz="1400"/>
          </a:p>
          <a:p>
            <a:pPr marL="457200" lvl="0" indent="-317500" algn="l" rtl="0">
              <a:spcBef>
                <a:spcPts val="0"/>
              </a:spcBef>
              <a:spcAft>
                <a:spcPts val="0"/>
              </a:spcAft>
              <a:buSzPts val="1400"/>
              <a:buAutoNum type="arabicPeriod"/>
            </a:pPr>
            <a:r>
              <a:rPr lang="zh-HK" sz="1400"/>
              <a:t>SRCNN 9-5-5 is the best super-resolution among all the methods we tried. However, due to the upscaling is at the front of the network. The speed is not fast enough to be useful for video super-resolution.</a:t>
            </a:r>
            <a:endParaRPr sz="1400"/>
          </a:p>
          <a:p>
            <a:pPr marL="457200" lvl="0" indent="-317500" algn="l" rtl="0">
              <a:spcBef>
                <a:spcPts val="0"/>
              </a:spcBef>
              <a:spcAft>
                <a:spcPts val="0"/>
              </a:spcAft>
              <a:buSzPts val="1400"/>
              <a:buAutoNum type="arabicPeriod"/>
            </a:pPr>
            <a:r>
              <a:rPr lang="zh-HK" sz="1400"/>
              <a:t>From ESPCN result, we know that there is a trade-off between quality (measured by PSNR) and run time. If the time cost is negligible, earlier deconvolution makes the HR image reconstruction better. </a:t>
            </a:r>
            <a:endParaRPr sz="1400"/>
          </a:p>
          <a:p>
            <a:pPr marL="457200" lvl="0" indent="-317500" algn="l" rtl="0">
              <a:spcBef>
                <a:spcPts val="0"/>
              </a:spcBef>
              <a:spcAft>
                <a:spcPts val="0"/>
              </a:spcAft>
              <a:buSzPts val="1400"/>
              <a:buAutoNum type="arabicPeriod"/>
            </a:pPr>
            <a:r>
              <a:rPr lang="zh-HK" sz="1400"/>
              <a:t>ESPCN can achieved fast speed and relatively good performance. </a:t>
            </a:r>
            <a:endParaRPr sz="1400"/>
          </a:p>
          <a:p>
            <a:pPr marL="457200" lvl="0" indent="-317500" algn="l" rtl="0">
              <a:spcBef>
                <a:spcPts val="0"/>
              </a:spcBef>
              <a:spcAft>
                <a:spcPts val="0"/>
              </a:spcAft>
              <a:buSzPts val="1400"/>
              <a:buAutoNum type="arabicPeriod"/>
            </a:pPr>
            <a:r>
              <a:rPr lang="zh-HK" sz="1400"/>
              <a:t>From the result we can see that HEVC interpolation isn't good enough. If we can use ESPCN in video codec for sub-pixel interpolation, the accuracy of motion estimation and motion compensation can be further improved.</a:t>
            </a:r>
            <a:endParaRPr sz="1400"/>
          </a:p>
          <a:p>
            <a:pPr marL="457200" lvl="0" indent="-317500" algn="l" rtl="0">
              <a:spcBef>
                <a:spcPts val="0"/>
              </a:spcBef>
              <a:spcAft>
                <a:spcPts val="0"/>
              </a:spcAft>
              <a:buSzPts val="1400"/>
              <a:buAutoNum type="arabicPeriod"/>
            </a:pPr>
            <a:r>
              <a:rPr lang="zh-HK" sz="1400"/>
              <a:t>The draw back for NN SR is for each scale a separate model have to be trained.</a:t>
            </a:r>
            <a:endParaRPr sz="1400"/>
          </a:p>
          <a:p>
            <a:pPr marL="0" lvl="0" indent="0" algn="l" rtl="0">
              <a:spcBef>
                <a:spcPts val="0"/>
              </a:spcBef>
              <a:spcAft>
                <a:spcPts val="0"/>
              </a:spcAft>
              <a:buNone/>
            </a:pPr>
            <a:endParaRPr sz="1400"/>
          </a:p>
        </p:txBody>
      </p:sp>
      <p:sp>
        <p:nvSpPr>
          <p:cNvPr id="316" name="Google Shape;316;p43"/>
          <p:cNvSpPr txBox="1"/>
          <p:nvPr/>
        </p:nvSpPr>
        <p:spPr>
          <a:xfrm>
            <a:off x="746750" y="108100"/>
            <a:ext cx="3551700" cy="5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3000">
                <a:solidFill>
                  <a:schemeClr val="dk1"/>
                </a:solidFill>
                <a:latin typeface="Lato"/>
                <a:ea typeface="Lato"/>
                <a:cs typeface="Lato"/>
                <a:sym typeface="Lato"/>
              </a:rPr>
              <a:t>Conclusion</a:t>
            </a:r>
            <a:endParaRPr sz="3000">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4"/>
          <p:cNvSpPr txBox="1">
            <a:spLocks noGrp="1"/>
          </p:cNvSpPr>
          <p:nvPr>
            <p:ph type="title"/>
          </p:nvPr>
        </p:nvSpPr>
        <p:spPr>
          <a:xfrm>
            <a:off x="283099" y="712150"/>
            <a:ext cx="7228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HK"/>
              <a:t>Thank you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sz="3600">
                <a:solidFill>
                  <a:schemeClr val="dk1"/>
                </a:solidFill>
              </a:rPr>
              <a:t>Idea</a:t>
            </a:r>
            <a:endParaRPr sz="2400"/>
          </a:p>
        </p:txBody>
      </p:sp>
      <p:sp>
        <p:nvSpPr>
          <p:cNvPr id="106" name="Google Shape;106;p16"/>
          <p:cNvSpPr txBox="1">
            <a:spLocks noGrp="1"/>
          </p:cNvSpPr>
          <p:nvPr>
            <p:ph type="title" idx="4294967295"/>
          </p:nvPr>
        </p:nvSpPr>
        <p:spPr>
          <a:xfrm>
            <a:off x="335125" y="1480150"/>
            <a:ext cx="5656200" cy="327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HK" sz="1700">
                <a:latin typeface="Lato"/>
                <a:ea typeface="Lato"/>
                <a:cs typeface="Lato"/>
                <a:sym typeface="Lato"/>
              </a:rPr>
              <a:t>In HEVC video coding standard, the intre-prediction between picture need sub-pixel level accuracy for motion estimation. </a:t>
            </a:r>
            <a:endParaRPr sz="1700">
              <a:latin typeface="Lato"/>
              <a:ea typeface="Lato"/>
              <a:cs typeface="Lato"/>
              <a:sym typeface="Lato"/>
            </a:endParaRPr>
          </a:p>
          <a:p>
            <a:pPr marL="0" lvl="0" indent="0" algn="l" rtl="0">
              <a:lnSpc>
                <a:spcPct val="115000"/>
              </a:lnSpc>
              <a:spcBef>
                <a:spcPts val="1600"/>
              </a:spcBef>
              <a:spcAft>
                <a:spcPts val="0"/>
              </a:spcAft>
              <a:buNone/>
            </a:pPr>
            <a:r>
              <a:rPr lang="zh-HK" sz="1700">
                <a:latin typeface="Lato"/>
                <a:ea typeface="Lato"/>
                <a:cs typeface="Lato"/>
                <a:sym typeface="Lato"/>
              </a:rPr>
              <a:t>HEVC currently using 1/4 precision for luminance and 1/8 precision for chrominance. </a:t>
            </a:r>
            <a:endParaRPr sz="1700">
              <a:latin typeface="Lato"/>
              <a:ea typeface="Lato"/>
              <a:cs typeface="Lato"/>
              <a:sym typeface="Lato"/>
            </a:endParaRPr>
          </a:p>
          <a:p>
            <a:pPr marL="0" lvl="0" indent="0" algn="l" rtl="0">
              <a:lnSpc>
                <a:spcPct val="115000"/>
              </a:lnSpc>
              <a:spcBef>
                <a:spcPts val="1600"/>
              </a:spcBef>
              <a:spcAft>
                <a:spcPts val="0"/>
              </a:spcAft>
              <a:buClr>
                <a:schemeClr val="dk2"/>
              </a:buClr>
              <a:buSzPts val="1100"/>
              <a:buFont typeface="Arial"/>
              <a:buNone/>
            </a:pPr>
            <a:r>
              <a:rPr lang="zh-HK" sz="1700">
                <a:latin typeface="Lato"/>
                <a:ea typeface="Lato"/>
                <a:cs typeface="Lato"/>
                <a:sym typeface="Lato"/>
              </a:rPr>
              <a:t>In this work we compare a few convolutional neural networks methods for single image super-resolution and the HEVC’s 7 and 8 taps ﬁlter for sub-pixel interpolation.</a:t>
            </a:r>
            <a:endParaRPr sz="1700">
              <a:latin typeface="Lato"/>
              <a:ea typeface="Lato"/>
              <a:cs typeface="Lato"/>
              <a:sym typeface="Lato"/>
            </a:endParaRPr>
          </a:p>
          <a:p>
            <a:pPr marL="0" lvl="0" indent="0" algn="l" rtl="0">
              <a:lnSpc>
                <a:spcPct val="115000"/>
              </a:lnSpc>
              <a:spcBef>
                <a:spcPts val="1600"/>
              </a:spcBef>
              <a:spcAft>
                <a:spcPts val="1600"/>
              </a:spcAft>
              <a:buNone/>
            </a:pPr>
            <a:endParaRPr sz="1700">
              <a:latin typeface="Lato"/>
              <a:ea typeface="Lato"/>
              <a:cs typeface="Lato"/>
              <a:sym typeface="Lato"/>
            </a:endParaRPr>
          </a:p>
        </p:txBody>
      </p:sp>
      <p:pic>
        <p:nvPicPr>
          <p:cNvPr id="107" name="Google Shape;107;p16"/>
          <p:cNvPicPr preferRelativeResize="0"/>
          <p:nvPr/>
        </p:nvPicPr>
        <p:blipFill rotWithShape="1">
          <a:blip r:embed="rId3">
            <a:alphaModFix/>
          </a:blip>
          <a:srcRect r="19309"/>
          <a:stretch/>
        </p:blipFill>
        <p:spPr>
          <a:xfrm>
            <a:off x="5732975" y="1221925"/>
            <a:ext cx="3308200" cy="262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13" name="Google Shape;113;p17"/>
          <p:cNvPicPr preferRelativeResize="0"/>
          <p:nvPr/>
        </p:nvPicPr>
        <p:blipFill>
          <a:blip r:embed="rId3">
            <a:alphaModFix/>
          </a:blip>
          <a:stretch>
            <a:fillRect/>
          </a:stretch>
        </p:blipFill>
        <p:spPr>
          <a:xfrm>
            <a:off x="1525238" y="880429"/>
            <a:ext cx="5870574" cy="2064150"/>
          </a:xfrm>
          <a:prstGeom prst="rect">
            <a:avLst/>
          </a:prstGeom>
          <a:noFill/>
          <a:ln>
            <a:noFill/>
          </a:ln>
        </p:spPr>
      </p:pic>
      <p:sp>
        <p:nvSpPr>
          <p:cNvPr id="114" name="Google Shape;114;p17"/>
          <p:cNvSpPr txBox="1"/>
          <p:nvPr/>
        </p:nvSpPr>
        <p:spPr>
          <a:xfrm>
            <a:off x="589525" y="2920925"/>
            <a:ext cx="8194200" cy="176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zh-HK" sz="1800">
                <a:latin typeface="Lato"/>
                <a:ea typeface="Lato"/>
                <a:cs typeface="Lato"/>
                <a:sym typeface="Lato"/>
              </a:rPr>
              <a:t>Fully feed-forward convolutional neural network that learns an end-to-end mapping between low and high-resolution images</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zh-HK" sz="1800">
                <a:latin typeface="Lato"/>
                <a:ea typeface="Lato"/>
                <a:cs typeface="Lato"/>
                <a:sym typeface="Lato"/>
              </a:rPr>
              <a:t>With little pre-processing or post-processing beyond the optimization</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zh-HK" sz="1800">
                <a:solidFill>
                  <a:schemeClr val="dk2"/>
                </a:solidFill>
                <a:latin typeface="Lato"/>
                <a:ea typeface="Lato"/>
                <a:cs typeface="Lato"/>
                <a:sym typeface="Lato"/>
              </a:rPr>
              <a:t>The original low resolution(LR) images are upsampled to the desired size using traditional bicubic interpolation method</a:t>
            </a:r>
            <a:endParaRPr sz="1800">
              <a:solidFill>
                <a:schemeClr val="dk2"/>
              </a:solidFill>
              <a:latin typeface="Lato"/>
              <a:ea typeface="Lato"/>
              <a:cs typeface="Lato"/>
              <a:sym typeface="Lato"/>
            </a:endParaRPr>
          </a:p>
          <a:p>
            <a:pPr marL="457200" lvl="0" indent="-342900" algn="l" rtl="0">
              <a:spcBef>
                <a:spcPts val="0"/>
              </a:spcBef>
              <a:spcAft>
                <a:spcPts val="0"/>
              </a:spcAft>
              <a:buClr>
                <a:schemeClr val="dk2"/>
              </a:buClr>
              <a:buSzPts val="1800"/>
              <a:buFont typeface="Lato"/>
              <a:buChar char="●"/>
            </a:pPr>
            <a:r>
              <a:rPr lang="zh-HK" sz="1800">
                <a:solidFill>
                  <a:schemeClr val="dk2"/>
                </a:solidFill>
                <a:latin typeface="Lato"/>
                <a:ea typeface="Lato"/>
                <a:cs typeface="Lato"/>
                <a:sym typeface="Lato"/>
              </a:rPr>
              <a:t>And then go through 3 layers of CNN to refine the high frequency detail. </a:t>
            </a:r>
            <a:endParaRPr sz="18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20" name="Google Shape;120;p18"/>
          <p:cNvPicPr preferRelativeResize="0"/>
          <p:nvPr/>
        </p:nvPicPr>
        <p:blipFill>
          <a:blip r:embed="rId3">
            <a:alphaModFix/>
          </a:blip>
          <a:stretch>
            <a:fillRect/>
          </a:stretch>
        </p:blipFill>
        <p:spPr>
          <a:xfrm>
            <a:off x="1525238" y="880429"/>
            <a:ext cx="5870574" cy="2064150"/>
          </a:xfrm>
          <a:prstGeom prst="rect">
            <a:avLst/>
          </a:prstGeom>
          <a:noFill/>
          <a:ln>
            <a:noFill/>
          </a:ln>
        </p:spPr>
      </p:pic>
      <p:pic>
        <p:nvPicPr>
          <p:cNvPr id="121" name="Google Shape;121;p18"/>
          <p:cNvPicPr preferRelativeResize="0"/>
          <p:nvPr/>
        </p:nvPicPr>
        <p:blipFill>
          <a:blip r:embed="rId4">
            <a:alphaModFix/>
          </a:blip>
          <a:stretch>
            <a:fillRect/>
          </a:stretch>
        </p:blipFill>
        <p:spPr>
          <a:xfrm>
            <a:off x="1095600" y="3028204"/>
            <a:ext cx="6885128" cy="1894121"/>
          </a:xfrm>
          <a:prstGeom prst="rect">
            <a:avLst/>
          </a:prstGeom>
          <a:noFill/>
          <a:ln>
            <a:noFill/>
          </a:ln>
        </p:spPr>
      </p:pic>
      <p:sp>
        <p:nvSpPr>
          <p:cNvPr id="122" name="Google Shape;122;p18"/>
          <p:cNvSpPr txBox="1"/>
          <p:nvPr/>
        </p:nvSpPr>
        <p:spPr>
          <a:xfrm>
            <a:off x="3157200" y="4765225"/>
            <a:ext cx="28296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Total params: 8129</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28" name="Google Shape;128;p19"/>
          <p:cNvPicPr preferRelativeResize="0"/>
          <p:nvPr/>
        </p:nvPicPr>
        <p:blipFill>
          <a:blip r:embed="rId3">
            <a:alphaModFix/>
          </a:blip>
          <a:stretch>
            <a:fillRect/>
          </a:stretch>
        </p:blipFill>
        <p:spPr>
          <a:xfrm>
            <a:off x="4354896" y="113051"/>
            <a:ext cx="4080024" cy="1434575"/>
          </a:xfrm>
          <a:prstGeom prst="rect">
            <a:avLst/>
          </a:prstGeom>
          <a:noFill/>
          <a:ln>
            <a:noFill/>
          </a:ln>
        </p:spPr>
      </p:pic>
      <p:pic>
        <p:nvPicPr>
          <p:cNvPr id="129" name="Google Shape;129;p19"/>
          <p:cNvPicPr preferRelativeResize="0"/>
          <p:nvPr/>
        </p:nvPicPr>
        <p:blipFill>
          <a:blip r:embed="rId4">
            <a:alphaModFix/>
          </a:blip>
          <a:stretch>
            <a:fillRect/>
          </a:stretch>
        </p:blipFill>
        <p:spPr>
          <a:xfrm>
            <a:off x="716638" y="1547625"/>
            <a:ext cx="8120425" cy="2161300"/>
          </a:xfrm>
          <a:prstGeom prst="rect">
            <a:avLst/>
          </a:prstGeom>
          <a:noFill/>
          <a:ln>
            <a:noFill/>
          </a:ln>
        </p:spPr>
      </p:pic>
      <p:pic>
        <p:nvPicPr>
          <p:cNvPr id="130" name="Google Shape;130;p19"/>
          <p:cNvPicPr preferRelativeResize="0"/>
          <p:nvPr/>
        </p:nvPicPr>
        <p:blipFill>
          <a:blip r:embed="rId5">
            <a:alphaModFix/>
          </a:blip>
          <a:stretch>
            <a:fillRect/>
          </a:stretch>
        </p:blipFill>
        <p:spPr>
          <a:xfrm>
            <a:off x="589525" y="3649950"/>
            <a:ext cx="8374650" cy="137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36" name="Google Shape;136;p20"/>
          <p:cNvPicPr preferRelativeResize="0"/>
          <p:nvPr/>
        </p:nvPicPr>
        <p:blipFill>
          <a:blip r:embed="rId3">
            <a:alphaModFix/>
          </a:blip>
          <a:stretch>
            <a:fillRect/>
          </a:stretch>
        </p:blipFill>
        <p:spPr>
          <a:xfrm>
            <a:off x="3671050" y="79675"/>
            <a:ext cx="5432001" cy="1909950"/>
          </a:xfrm>
          <a:prstGeom prst="rect">
            <a:avLst/>
          </a:prstGeom>
          <a:noFill/>
          <a:ln>
            <a:noFill/>
          </a:ln>
        </p:spPr>
      </p:pic>
      <p:pic>
        <p:nvPicPr>
          <p:cNvPr id="137" name="Google Shape;137;p20"/>
          <p:cNvPicPr preferRelativeResize="0"/>
          <p:nvPr/>
        </p:nvPicPr>
        <p:blipFill>
          <a:blip r:embed="rId4">
            <a:alphaModFix/>
          </a:blip>
          <a:stretch>
            <a:fillRect/>
          </a:stretch>
        </p:blipFill>
        <p:spPr>
          <a:xfrm>
            <a:off x="83650" y="2333625"/>
            <a:ext cx="8839199" cy="19713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309875" y="-5100"/>
            <a:ext cx="26400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SRCNN</a:t>
            </a:r>
            <a:endParaRPr>
              <a:solidFill>
                <a:srgbClr val="000000"/>
              </a:solidFill>
            </a:endParaRPr>
          </a:p>
        </p:txBody>
      </p:sp>
      <p:pic>
        <p:nvPicPr>
          <p:cNvPr id="143" name="Google Shape;143;p21"/>
          <p:cNvPicPr preferRelativeResize="0"/>
          <p:nvPr/>
        </p:nvPicPr>
        <p:blipFill>
          <a:blip r:embed="rId3">
            <a:alphaModFix/>
          </a:blip>
          <a:stretch>
            <a:fillRect/>
          </a:stretch>
        </p:blipFill>
        <p:spPr>
          <a:xfrm>
            <a:off x="3671050" y="79675"/>
            <a:ext cx="5432001" cy="1909950"/>
          </a:xfrm>
          <a:prstGeom prst="rect">
            <a:avLst/>
          </a:prstGeom>
          <a:noFill/>
          <a:ln>
            <a:noFill/>
          </a:ln>
        </p:spPr>
      </p:pic>
      <p:pic>
        <p:nvPicPr>
          <p:cNvPr id="144" name="Google Shape;144;p21"/>
          <p:cNvPicPr preferRelativeResize="0"/>
          <p:nvPr/>
        </p:nvPicPr>
        <p:blipFill>
          <a:blip r:embed="rId4">
            <a:alphaModFix/>
          </a:blip>
          <a:stretch>
            <a:fillRect/>
          </a:stretch>
        </p:blipFill>
        <p:spPr>
          <a:xfrm>
            <a:off x="152400" y="2544850"/>
            <a:ext cx="8839202" cy="138236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1121</Words>
  <Application>Microsoft Macintosh PowerPoint</Application>
  <PresentationFormat>On-screen Show (16:9)</PresentationFormat>
  <Paragraphs>99</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Raleway</vt:lpstr>
      <vt:lpstr>Arial</vt:lpstr>
      <vt:lpstr>Lato</vt:lpstr>
      <vt:lpstr>Swiss</vt:lpstr>
      <vt:lpstr>HEVC sub-pixel interpolation and Image super-resolution</vt:lpstr>
      <vt:lpstr>What is super-resolution</vt:lpstr>
      <vt:lpstr>PowerPoint Presentation</vt:lpstr>
      <vt:lpstr>Idea</vt:lpstr>
      <vt:lpstr>SRCNN</vt:lpstr>
      <vt:lpstr>SRCNN</vt:lpstr>
      <vt:lpstr>SRCNN</vt:lpstr>
      <vt:lpstr>SRCNN</vt:lpstr>
      <vt:lpstr>SRCNN</vt:lpstr>
      <vt:lpstr>SRCNN</vt:lpstr>
      <vt:lpstr>SRCNN Training</vt:lpstr>
      <vt:lpstr>SRCNN Training</vt:lpstr>
      <vt:lpstr>SRCNN Training</vt:lpstr>
      <vt:lpstr>However, increasing the resolution of the LR images before the image enhancement step increases the computational complexity.</vt:lpstr>
      <vt:lpstr>ESPCN</vt:lpstr>
      <vt:lpstr>ESPCN</vt:lpstr>
      <vt:lpstr>ESPCN</vt:lpstr>
      <vt:lpstr>ESPCN</vt:lpstr>
      <vt:lpstr>ESPCN Training</vt:lpstr>
      <vt:lpstr>ESPCN Training</vt:lpstr>
      <vt:lpstr>HEVC interpolation</vt:lpstr>
      <vt:lpstr>HEVC interpolation</vt:lpstr>
      <vt:lpstr>HEVC interpolation</vt:lpstr>
      <vt:lpstr>Scale 4 Result</vt:lpstr>
      <vt:lpstr>Scale 4 PSNR vs. Run Time</vt:lpstr>
      <vt:lpstr>Scale 4 PSNR vs. Run Time</vt:lpstr>
      <vt:lpstr>Scale 4 PSNR vs. Run Time</vt:lpstr>
      <vt:lpstr>PSNR vs. epoch Scale 3 Training history with different learning rate</vt:lpstr>
      <vt:lpstr>PSNR vs. epoch Scale 3 Training history with different learning rate</vt:lpstr>
      <vt:lpstr>PSNR vs. epoch Scale 3 Training history with different learning rate</vt:lpstr>
      <vt:lpstr>We have compared two different models of image super-resolution, SRCNN and ESPCN, with the traditional Bicubic and HEVC methods.  Both PSNR and run time of the SRCNN model scale with the number of parameters, as can be seen by comparing SRCNN 9-1-5 with SRCNN 9-5-5 where the latter has more parameters.  SRCNN 9-5-5 is the best super-resolution among all the methods we tried. However, due to the upscaling is at the front of the network. The speed is not fast enough to be useful for video super-resolution. From ESPCN result, we know that there is a trade-off between quality (measured by PSNR) and run time. If the time cost is negligible, earlier deconvolution makes the HR image reconstruction better.  ESPCN can achieved fast speed and relatively good performance.  From the result we can see that HEVC interpolation isn't good enough. If we can use ESPCN in video codec for sub-pixel interpolation, the accuracy of motion estimation and motion compensation can be further improved. The draw back for NN SR is for each scale a separate model have to be trained.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HEVC sub-pixel interpolation and Image super-resolution</dc:title>
  <cp:lastModifiedBy>Yixu Chen</cp:lastModifiedBy>
  <cp:revision>2</cp:revision>
  <dcterms:modified xsi:type="dcterms:W3CDTF">2019-05-03T20:58:51Z</dcterms:modified>
</cp:coreProperties>
</file>